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3"/>
  </p:notesMasterIdLst>
  <p:sldIdLst>
    <p:sldId id="303" r:id="rId3"/>
    <p:sldId id="281" r:id="rId4"/>
    <p:sldId id="296" r:id="rId5"/>
    <p:sldId id="297" r:id="rId6"/>
    <p:sldId id="306" r:id="rId7"/>
    <p:sldId id="307" r:id="rId8"/>
    <p:sldId id="309" r:id="rId9"/>
    <p:sldId id="314" r:id="rId10"/>
    <p:sldId id="304" r:id="rId11"/>
    <p:sldId id="310" r:id="rId12"/>
    <p:sldId id="311" r:id="rId13"/>
    <p:sldId id="308" r:id="rId14"/>
    <p:sldId id="312" r:id="rId15"/>
    <p:sldId id="313" r:id="rId16"/>
    <p:sldId id="316" r:id="rId17"/>
    <p:sldId id="305" r:id="rId18"/>
    <p:sldId id="318" r:id="rId19"/>
    <p:sldId id="315" r:id="rId20"/>
    <p:sldId id="317" r:id="rId21"/>
    <p:sldId id="319"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73" d="100"/>
          <a:sy n="73" d="100"/>
        </p:scale>
        <p:origin x="36" y="4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png>
</file>

<file path=ppt/media/image10.png>
</file>

<file path=ppt/media/image11.jpg>
</file>

<file path=ppt/media/image12.jp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9C8BB5-408C-48EE-B16E-86ECF9E9066D}" type="datetimeFigureOut">
              <a:rPr lang="zh-CN" altLang="en-US" smtClean="0"/>
              <a:t>2023/4/22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82442E-341B-494B-A061-7C9733E20D23}" type="slidenum">
              <a:rPr lang="zh-CN" altLang="en-US" smtClean="0"/>
              <a:t>‹#›</a:t>
            </a:fld>
            <a:endParaRPr lang="zh-CN" altLang="en-US"/>
          </a:p>
        </p:txBody>
      </p:sp>
    </p:spTree>
    <p:extLst>
      <p:ext uri="{BB962C8B-B14F-4D97-AF65-F5344CB8AC3E}">
        <p14:creationId xmlns:p14="http://schemas.microsoft.com/office/powerpoint/2010/main" val="24056073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2</a:t>
            </a:fld>
            <a:endParaRPr lang="zh-CN" altLang="en-US"/>
          </a:p>
        </p:txBody>
      </p:sp>
    </p:spTree>
    <p:extLst>
      <p:ext uri="{BB962C8B-B14F-4D97-AF65-F5344CB8AC3E}">
        <p14:creationId xmlns:p14="http://schemas.microsoft.com/office/powerpoint/2010/main" val="13082385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11</a:t>
            </a:fld>
            <a:endParaRPr lang="zh-CN" altLang="en-US"/>
          </a:p>
        </p:txBody>
      </p:sp>
    </p:spTree>
    <p:extLst>
      <p:ext uri="{BB962C8B-B14F-4D97-AF65-F5344CB8AC3E}">
        <p14:creationId xmlns:p14="http://schemas.microsoft.com/office/powerpoint/2010/main" val="954391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12</a:t>
            </a:fld>
            <a:endParaRPr lang="zh-CN" altLang="en-US"/>
          </a:p>
        </p:txBody>
      </p:sp>
    </p:spTree>
    <p:extLst>
      <p:ext uri="{BB962C8B-B14F-4D97-AF65-F5344CB8AC3E}">
        <p14:creationId xmlns:p14="http://schemas.microsoft.com/office/powerpoint/2010/main" val="40156158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13</a:t>
            </a:fld>
            <a:endParaRPr lang="zh-CN" altLang="en-US"/>
          </a:p>
        </p:txBody>
      </p:sp>
    </p:spTree>
    <p:extLst>
      <p:ext uri="{BB962C8B-B14F-4D97-AF65-F5344CB8AC3E}">
        <p14:creationId xmlns:p14="http://schemas.microsoft.com/office/powerpoint/2010/main" val="26381760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14</a:t>
            </a:fld>
            <a:endParaRPr lang="zh-CN" altLang="en-US"/>
          </a:p>
        </p:txBody>
      </p:sp>
    </p:spTree>
    <p:extLst>
      <p:ext uri="{BB962C8B-B14F-4D97-AF65-F5344CB8AC3E}">
        <p14:creationId xmlns:p14="http://schemas.microsoft.com/office/powerpoint/2010/main" val="39238290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15</a:t>
            </a:fld>
            <a:endParaRPr lang="zh-CN" altLang="en-US"/>
          </a:p>
        </p:txBody>
      </p:sp>
    </p:spTree>
    <p:extLst>
      <p:ext uri="{BB962C8B-B14F-4D97-AF65-F5344CB8AC3E}">
        <p14:creationId xmlns:p14="http://schemas.microsoft.com/office/powerpoint/2010/main" val="40306191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16</a:t>
            </a:fld>
            <a:endParaRPr lang="zh-CN" altLang="en-US"/>
          </a:p>
        </p:txBody>
      </p:sp>
    </p:spTree>
    <p:extLst>
      <p:ext uri="{BB962C8B-B14F-4D97-AF65-F5344CB8AC3E}">
        <p14:creationId xmlns:p14="http://schemas.microsoft.com/office/powerpoint/2010/main" val="42410836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17</a:t>
            </a:fld>
            <a:endParaRPr lang="zh-CN" altLang="en-US"/>
          </a:p>
        </p:txBody>
      </p:sp>
    </p:spTree>
    <p:extLst>
      <p:ext uri="{BB962C8B-B14F-4D97-AF65-F5344CB8AC3E}">
        <p14:creationId xmlns:p14="http://schemas.microsoft.com/office/powerpoint/2010/main" val="20639935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18</a:t>
            </a:fld>
            <a:endParaRPr lang="zh-CN" altLang="en-US"/>
          </a:p>
        </p:txBody>
      </p:sp>
    </p:spTree>
    <p:extLst>
      <p:ext uri="{BB962C8B-B14F-4D97-AF65-F5344CB8AC3E}">
        <p14:creationId xmlns:p14="http://schemas.microsoft.com/office/powerpoint/2010/main" val="14033089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19</a:t>
            </a:fld>
            <a:endParaRPr lang="zh-CN" altLang="en-US"/>
          </a:p>
        </p:txBody>
      </p:sp>
    </p:spTree>
    <p:extLst>
      <p:ext uri="{BB962C8B-B14F-4D97-AF65-F5344CB8AC3E}">
        <p14:creationId xmlns:p14="http://schemas.microsoft.com/office/powerpoint/2010/main" val="23145488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20</a:t>
            </a:fld>
            <a:endParaRPr lang="zh-CN" altLang="en-US"/>
          </a:p>
        </p:txBody>
      </p:sp>
    </p:spTree>
    <p:extLst>
      <p:ext uri="{BB962C8B-B14F-4D97-AF65-F5344CB8AC3E}">
        <p14:creationId xmlns:p14="http://schemas.microsoft.com/office/powerpoint/2010/main" val="1817771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3</a:t>
            </a:fld>
            <a:endParaRPr lang="zh-CN" altLang="en-US"/>
          </a:p>
        </p:txBody>
      </p:sp>
    </p:spTree>
    <p:extLst>
      <p:ext uri="{BB962C8B-B14F-4D97-AF65-F5344CB8AC3E}">
        <p14:creationId xmlns:p14="http://schemas.microsoft.com/office/powerpoint/2010/main" val="1985224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4</a:t>
            </a:fld>
            <a:endParaRPr lang="zh-CN" altLang="en-US"/>
          </a:p>
        </p:txBody>
      </p:sp>
    </p:spTree>
    <p:extLst>
      <p:ext uri="{BB962C8B-B14F-4D97-AF65-F5344CB8AC3E}">
        <p14:creationId xmlns:p14="http://schemas.microsoft.com/office/powerpoint/2010/main" val="1808547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5</a:t>
            </a:fld>
            <a:endParaRPr lang="zh-CN" altLang="en-US"/>
          </a:p>
        </p:txBody>
      </p:sp>
    </p:spTree>
    <p:extLst>
      <p:ext uri="{BB962C8B-B14F-4D97-AF65-F5344CB8AC3E}">
        <p14:creationId xmlns:p14="http://schemas.microsoft.com/office/powerpoint/2010/main" val="9813623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6</a:t>
            </a:fld>
            <a:endParaRPr lang="zh-CN" altLang="en-US"/>
          </a:p>
        </p:txBody>
      </p:sp>
    </p:spTree>
    <p:extLst>
      <p:ext uri="{BB962C8B-B14F-4D97-AF65-F5344CB8AC3E}">
        <p14:creationId xmlns:p14="http://schemas.microsoft.com/office/powerpoint/2010/main" val="31902420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7</a:t>
            </a:fld>
            <a:endParaRPr lang="zh-CN" altLang="en-US"/>
          </a:p>
        </p:txBody>
      </p:sp>
    </p:spTree>
    <p:extLst>
      <p:ext uri="{BB962C8B-B14F-4D97-AF65-F5344CB8AC3E}">
        <p14:creationId xmlns:p14="http://schemas.microsoft.com/office/powerpoint/2010/main" val="1139085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8</a:t>
            </a:fld>
            <a:endParaRPr lang="zh-CN" altLang="en-US"/>
          </a:p>
        </p:txBody>
      </p:sp>
    </p:spTree>
    <p:extLst>
      <p:ext uri="{BB962C8B-B14F-4D97-AF65-F5344CB8AC3E}">
        <p14:creationId xmlns:p14="http://schemas.microsoft.com/office/powerpoint/2010/main" val="5131381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9</a:t>
            </a:fld>
            <a:endParaRPr lang="zh-CN" altLang="en-US"/>
          </a:p>
        </p:txBody>
      </p:sp>
    </p:spTree>
    <p:extLst>
      <p:ext uri="{BB962C8B-B14F-4D97-AF65-F5344CB8AC3E}">
        <p14:creationId xmlns:p14="http://schemas.microsoft.com/office/powerpoint/2010/main" val="10818773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10</a:t>
            </a:fld>
            <a:endParaRPr lang="zh-CN" altLang="en-US"/>
          </a:p>
        </p:txBody>
      </p:sp>
    </p:spTree>
    <p:extLst>
      <p:ext uri="{BB962C8B-B14F-4D97-AF65-F5344CB8AC3E}">
        <p14:creationId xmlns:p14="http://schemas.microsoft.com/office/powerpoint/2010/main" val="512917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C96093-10A1-8CDB-0104-6C18B2679D40}"/>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61DABACF-3260-7BD5-5917-FD286DADF1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D1CA07D-499A-7027-186E-75B3DB987B11}"/>
              </a:ext>
            </a:extLst>
          </p:cNvPr>
          <p:cNvSpPr>
            <a:spLocks noGrp="1"/>
          </p:cNvSpPr>
          <p:nvPr>
            <p:ph type="dt" sz="half" idx="10"/>
          </p:nvPr>
        </p:nvSpPr>
        <p:spPr/>
        <p:txBody>
          <a:bodyPr/>
          <a:lstStyle/>
          <a:p>
            <a:fld id="{2F7F9DBA-FAC0-4F67-A7D1-796A8EE753F5}"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C5632BC3-23C1-371F-0996-7134C051F37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3BB938E-2E59-625A-9E22-DCA37858E80F}"/>
              </a:ext>
            </a:extLst>
          </p:cNvPr>
          <p:cNvSpPr>
            <a:spLocks noGrp="1"/>
          </p:cNvSpPr>
          <p:nvPr>
            <p:ph type="sldNum" sz="quarter" idx="12"/>
          </p:nvPr>
        </p:nvSpPr>
        <p:spPr/>
        <p:txBody>
          <a:body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5596875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297528-044F-837C-A5D8-ED0742E7401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33BEACCB-6563-73E3-A973-D06BE66C059A}"/>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2FE0736-4036-D8EB-1255-665661DCD9F5}"/>
              </a:ext>
            </a:extLst>
          </p:cNvPr>
          <p:cNvSpPr>
            <a:spLocks noGrp="1"/>
          </p:cNvSpPr>
          <p:nvPr>
            <p:ph type="dt" sz="half" idx="10"/>
          </p:nvPr>
        </p:nvSpPr>
        <p:spPr/>
        <p:txBody>
          <a:bodyPr/>
          <a:lstStyle/>
          <a:p>
            <a:fld id="{2F7F9DBA-FAC0-4F67-A7D1-796A8EE753F5}"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3EAD4F41-6E69-1C7E-501E-22A916D7594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DDDEB1D-0759-9902-477F-94AE225B7C77}"/>
              </a:ext>
            </a:extLst>
          </p:cNvPr>
          <p:cNvSpPr>
            <a:spLocks noGrp="1"/>
          </p:cNvSpPr>
          <p:nvPr>
            <p:ph type="sldNum" sz="quarter" idx="12"/>
          </p:nvPr>
        </p:nvSpPr>
        <p:spPr/>
        <p:txBody>
          <a:body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2104762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BA7F0122-917B-80F3-1383-A07B2E175C5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D8B41C12-F3F6-E981-884C-4E7930AE4792}"/>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C5121E5-CC43-1D97-4717-A10FAF4B937A}"/>
              </a:ext>
            </a:extLst>
          </p:cNvPr>
          <p:cNvSpPr>
            <a:spLocks noGrp="1"/>
          </p:cNvSpPr>
          <p:nvPr>
            <p:ph type="dt" sz="half" idx="10"/>
          </p:nvPr>
        </p:nvSpPr>
        <p:spPr/>
        <p:txBody>
          <a:bodyPr/>
          <a:lstStyle/>
          <a:p>
            <a:fld id="{2F7F9DBA-FAC0-4F67-A7D1-796A8EE753F5}"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7968F2A7-9EFB-61AB-0B40-A38DD2B7124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817D70D-887B-FFFE-2DA1-AF8F6438C918}"/>
              </a:ext>
            </a:extLst>
          </p:cNvPr>
          <p:cNvSpPr>
            <a:spLocks noGrp="1"/>
          </p:cNvSpPr>
          <p:nvPr>
            <p:ph type="sldNum" sz="quarter" idx="12"/>
          </p:nvPr>
        </p:nvSpPr>
        <p:spPr/>
        <p:txBody>
          <a:body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15313997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328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7F9910-63F0-F3FB-CA1C-E87C2B2ACCD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FC6C921-BC3D-038B-B795-ADAC94656302}"/>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04923DE-D4C0-FC85-2FF1-59E47EB93D04}"/>
              </a:ext>
            </a:extLst>
          </p:cNvPr>
          <p:cNvSpPr>
            <a:spLocks noGrp="1"/>
          </p:cNvSpPr>
          <p:nvPr>
            <p:ph type="dt" sz="half" idx="10"/>
          </p:nvPr>
        </p:nvSpPr>
        <p:spPr/>
        <p:txBody>
          <a:bodyPr/>
          <a:lstStyle/>
          <a:p>
            <a:fld id="{2F7F9DBA-FAC0-4F67-A7D1-796A8EE753F5}"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4E89ADA4-5D7D-BF59-FD96-16F96409817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2223D9E-6AF0-C40A-8838-16806530B7BD}"/>
              </a:ext>
            </a:extLst>
          </p:cNvPr>
          <p:cNvSpPr>
            <a:spLocks noGrp="1"/>
          </p:cNvSpPr>
          <p:nvPr>
            <p:ph type="sldNum" sz="quarter" idx="12"/>
          </p:nvPr>
        </p:nvSpPr>
        <p:spPr/>
        <p:txBody>
          <a:body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26116209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8E46C3-D09C-E102-0D7D-6E6B7594D54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72C350A-4350-FDA9-B94B-B718AA9334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19284BE-C0C2-5D92-78A3-9F7897DAE0CD}"/>
              </a:ext>
            </a:extLst>
          </p:cNvPr>
          <p:cNvSpPr>
            <a:spLocks noGrp="1"/>
          </p:cNvSpPr>
          <p:nvPr>
            <p:ph type="dt" sz="half" idx="10"/>
          </p:nvPr>
        </p:nvSpPr>
        <p:spPr/>
        <p:txBody>
          <a:bodyPr/>
          <a:lstStyle/>
          <a:p>
            <a:fld id="{2F7F9DBA-FAC0-4F67-A7D1-796A8EE753F5}"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00745C4B-5EE6-51DA-1C17-6E4D7BA96A2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E151987-14BA-DFF8-1D65-ADEB63023DA6}"/>
              </a:ext>
            </a:extLst>
          </p:cNvPr>
          <p:cNvSpPr>
            <a:spLocks noGrp="1"/>
          </p:cNvSpPr>
          <p:nvPr>
            <p:ph type="sldNum" sz="quarter" idx="12"/>
          </p:nvPr>
        </p:nvSpPr>
        <p:spPr/>
        <p:txBody>
          <a:body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1080960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C21647-062C-CE17-58BC-B442BC63F1C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BE89D06-2ADF-2BE0-72D4-C2F7716CC8F6}"/>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DBE4D25-4091-890F-FEE7-26A3200C6AD0}"/>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D97904BE-33E0-1FAC-DC50-14A525E67312}"/>
              </a:ext>
            </a:extLst>
          </p:cNvPr>
          <p:cNvSpPr>
            <a:spLocks noGrp="1"/>
          </p:cNvSpPr>
          <p:nvPr>
            <p:ph type="dt" sz="half" idx="10"/>
          </p:nvPr>
        </p:nvSpPr>
        <p:spPr/>
        <p:txBody>
          <a:bodyPr/>
          <a:lstStyle/>
          <a:p>
            <a:fld id="{2F7F9DBA-FAC0-4F67-A7D1-796A8EE753F5}" type="datetimeFigureOut">
              <a:rPr lang="zh-CN" altLang="en-US" smtClean="0"/>
              <a:t>2023/4/22</a:t>
            </a:fld>
            <a:endParaRPr lang="zh-CN" altLang="en-US"/>
          </a:p>
        </p:txBody>
      </p:sp>
      <p:sp>
        <p:nvSpPr>
          <p:cNvPr id="6" name="页脚占位符 5">
            <a:extLst>
              <a:ext uri="{FF2B5EF4-FFF2-40B4-BE49-F238E27FC236}">
                <a16:creationId xmlns:a16="http://schemas.microsoft.com/office/drawing/2014/main" id="{CDD6BE89-A648-146D-6E1F-E1F5DF762A5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8ED3759-5DCB-D42C-79B2-95B5E6382DE2}"/>
              </a:ext>
            </a:extLst>
          </p:cNvPr>
          <p:cNvSpPr>
            <a:spLocks noGrp="1"/>
          </p:cNvSpPr>
          <p:nvPr>
            <p:ph type="sldNum" sz="quarter" idx="12"/>
          </p:nvPr>
        </p:nvSpPr>
        <p:spPr/>
        <p:txBody>
          <a:body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525823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E56FEC-AB04-43C2-D2E9-1F0724B9F0C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F8D44B9-2C07-E19A-76D3-F22AC8DCB9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850105B-385D-00C6-E7B5-92DBD115250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23422A0A-A2A1-C60D-37EF-CB5EF98C11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59BCAC08-388B-62D5-27A0-F89364EE48EF}"/>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C9F023CA-0BA9-E355-B2DA-E2B7E01425F6}"/>
              </a:ext>
            </a:extLst>
          </p:cNvPr>
          <p:cNvSpPr>
            <a:spLocks noGrp="1"/>
          </p:cNvSpPr>
          <p:nvPr>
            <p:ph type="dt" sz="half" idx="10"/>
          </p:nvPr>
        </p:nvSpPr>
        <p:spPr/>
        <p:txBody>
          <a:bodyPr/>
          <a:lstStyle/>
          <a:p>
            <a:fld id="{2F7F9DBA-FAC0-4F67-A7D1-796A8EE753F5}" type="datetimeFigureOut">
              <a:rPr lang="zh-CN" altLang="en-US" smtClean="0"/>
              <a:t>2023/4/22</a:t>
            </a:fld>
            <a:endParaRPr lang="zh-CN" altLang="en-US"/>
          </a:p>
        </p:txBody>
      </p:sp>
      <p:sp>
        <p:nvSpPr>
          <p:cNvPr id="8" name="页脚占位符 7">
            <a:extLst>
              <a:ext uri="{FF2B5EF4-FFF2-40B4-BE49-F238E27FC236}">
                <a16:creationId xmlns:a16="http://schemas.microsoft.com/office/drawing/2014/main" id="{B273883A-02FA-9194-097C-C0A706DCB9D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028BED2-B3CA-FD31-05EA-1D61159DC6E1}"/>
              </a:ext>
            </a:extLst>
          </p:cNvPr>
          <p:cNvSpPr>
            <a:spLocks noGrp="1"/>
          </p:cNvSpPr>
          <p:nvPr>
            <p:ph type="sldNum" sz="quarter" idx="12"/>
          </p:nvPr>
        </p:nvSpPr>
        <p:spPr/>
        <p:txBody>
          <a:body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21704528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796AE7-ABAA-24C7-9855-456852AA178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E891B181-C9B1-331D-F9D6-5921BB50211A}"/>
              </a:ext>
            </a:extLst>
          </p:cNvPr>
          <p:cNvSpPr>
            <a:spLocks noGrp="1"/>
          </p:cNvSpPr>
          <p:nvPr>
            <p:ph type="dt" sz="half" idx="10"/>
          </p:nvPr>
        </p:nvSpPr>
        <p:spPr/>
        <p:txBody>
          <a:bodyPr/>
          <a:lstStyle/>
          <a:p>
            <a:fld id="{2F7F9DBA-FAC0-4F67-A7D1-796A8EE753F5}" type="datetimeFigureOut">
              <a:rPr lang="zh-CN" altLang="en-US" smtClean="0"/>
              <a:t>2023/4/22</a:t>
            </a:fld>
            <a:endParaRPr lang="zh-CN" altLang="en-US"/>
          </a:p>
        </p:txBody>
      </p:sp>
      <p:sp>
        <p:nvSpPr>
          <p:cNvPr id="4" name="页脚占位符 3">
            <a:extLst>
              <a:ext uri="{FF2B5EF4-FFF2-40B4-BE49-F238E27FC236}">
                <a16:creationId xmlns:a16="http://schemas.microsoft.com/office/drawing/2014/main" id="{2803EF82-7E72-524A-F865-B6DDBA2C8C2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7F21195-E109-6F88-A918-FAEEB0E5A021}"/>
              </a:ext>
            </a:extLst>
          </p:cNvPr>
          <p:cNvSpPr>
            <a:spLocks noGrp="1"/>
          </p:cNvSpPr>
          <p:nvPr>
            <p:ph type="sldNum" sz="quarter" idx="12"/>
          </p:nvPr>
        </p:nvSpPr>
        <p:spPr/>
        <p:txBody>
          <a:body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24131117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6768660-C254-F4B3-F9A3-B4469BDF8173}"/>
              </a:ext>
            </a:extLst>
          </p:cNvPr>
          <p:cNvSpPr>
            <a:spLocks noGrp="1"/>
          </p:cNvSpPr>
          <p:nvPr>
            <p:ph type="dt" sz="half" idx="10"/>
          </p:nvPr>
        </p:nvSpPr>
        <p:spPr/>
        <p:txBody>
          <a:bodyPr/>
          <a:lstStyle/>
          <a:p>
            <a:fld id="{2F7F9DBA-FAC0-4F67-A7D1-796A8EE753F5}" type="datetimeFigureOut">
              <a:rPr lang="zh-CN" altLang="en-US" smtClean="0"/>
              <a:t>2023/4/22</a:t>
            </a:fld>
            <a:endParaRPr lang="zh-CN" altLang="en-US"/>
          </a:p>
        </p:txBody>
      </p:sp>
      <p:sp>
        <p:nvSpPr>
          <p:cNvPr id="3" name="页脚占位符 2">
            <a:extLst>
              <a:ext uri="{FF2B5EF4-FFF2-40B4-BE49-F238E27FC236}">
                <a16:creationId xmlns:a16="http://schemas.microsoft.com/office/drawing/2014/main" id="{D684A92C-2EC7-2FA4-D16A-85C22F0CBAE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AB0E969-7268-3B10-8BDB-A473DF2B0025}"/>
              </a:ext>
            </a:extLst>
          </p:cNvPr>
          <p:cNvSpPr>
            <a:spLocks noGrp="1"/>
          </p:cNvSpPr>
          <p:nvPr>
            <p:ph type="sldNum" sz="quarter" idx="12"/>
          </p:nvPr>
        </p:nvSpPr>
        <p:spPr/>
        <p:txBody>
          <a:body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2346582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5A56F3-E2CA-6A08-9A98-E7A770B5EED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0D4BC46F-A534-FD15-7A8D-E57114CC7F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0B0CE3AE-FB93-3DA0-A028-E0DB1F61EE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ED44D2C-BC2C-FD02-5EC6-E8D260BA3ED0}"/>
              </a:ext>
            </a:extLst>
          </p:cNvPr>
          <p:cNvSpPr>
            <a:spLocks noGrp="1"/>
          </p:cNvSpPr>
          <p:nvPr>
            <p:ph type="dt" sz="half" idx="10"/>
          </p:nvPr>
        </p:nvSpPr>
        <p:spPr/>
        <p:txBody>
          <a:bodyPr/>
          <a:lstStyle/>
          <a:p>
            <a:fld id="{2F7F9DBA-FAC0-4F67-A7D1-796A8EE753F5}" type="datetimeFigureOut">
              <a:rPr lang="zh-CN" altLang="en-US" smtClean="0"/>
              <a:t>2023/4/22</a:t>
            </a:fld>
            <a:endParaRPr lang="zh-CN" altLang="en-US"/>
          </a:p>
        </p:txBody>
      </p:sp>
      <p:sp>
        <p:nvSpPr>
          <p:cNvPr id="6" name="页脚占位符 5">
            <a:extLst>
              <a:ext uri="{FF2B5EF4-FFF2-40B4-BE49-F238E27FC236}">
                <a16:creationId xmlns:a16="http://schemas.microsoft.com/office/drawing/2014/main" id="{7EE372C2-6B86-0392-53F5-62A05A9CD77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3E7CE71-C291-8572-8E9F-55EADD8DA22C}"/>
              </a:ext>
            </a:extLst>
          </p:cNvPr>
          <p:cNvSpPr>
            <a:spLocks noGrp="1"/>
          </p:cNvSpPr>
          <p:nvPr>
            <p:ph type="sldNum" sz="quarter" idx="12"/>
          </p:nvPr>
        </p:nvSpPr>
        <p:spPr/>
        <p:txBody>
          <a:body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199268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40BA2D-DF0A-1ED1-6619-8CD90DA7422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D38A7EB-8482-DAAF-8616-B4D3C9AB9F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207553E-6DFF-29A4-350B-377367E1FC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67136EC-9A78-5DD2-3823-48D8D5F9CCC2}"/>
              </a:ext>
            </a:extLst>
          </p:cNvPr>
          <p:cNvSpPr>
            <a:spLocks noGrp="1"/>
          </p:cNvSpPr>
          <p:nvPr>
            <p:ph type="dt" sz="half" idx="10"/>
          </p:nvPr>
        </p:nvSpPr>
        <p:spPr/>
        <p:txBody>
          <a:bodyPr/>
          <a:lstStyle/>
          <a:p>
            <a:fld id="{2F7F9DBA-FAC0-4F67-A7D1-796A8EE753F5}" type="datetimeFigureOut">
              <a:rPr lang="zh-CN" altLang="en-US" smtClean="0"/>
              <a:t>2023/4/22</a:t>
            </a:fld>
            <a:endParaRPr lang="zh-CN" altLang="en-US"/>
          </a:p>
        </p:txBody>
      </p:sp>
      <p:sp>
        <p:nvSpPr>
          <p:cNvPr id="6" name="页脚占位符 5">
            <a:extLst>
              <a:ext uri="{FF2B5EF4-FFF2-40B4-BE49-F238E27FC236}">
                <a16:creationId xmlns:a16="http://schemas.microsoft.com/office/drawing/2014/main" id="{3203F494-1A27-49F7-B59E-35B8D3704FF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6C5587E-F0C6-FD11-0497-46BE5FE2047E}"/>
              </a:ext>
            </a:extLst>
          </p:cNvPr>
          <p:cNvSpPr>
            <a:spLocks noGrp="1"/>
          </p:cNvSpPr>
          <p:nvPr>
            <p:ph type="sldNum" sz="quarter" idx="12"/>
          </p:nvPr>
        </p:nvSpPr>
        <p:spPr/>
        <p:txBody>
          <a:body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1369258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80DA5E-9A9A-797D-721E-440372AD2D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2B7595EB-6530-830E-0A55-8965D9917D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54849C5-A99D-36B7-0A77-9E8F291DAC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7F9DBA-FAC0-4F67-A7D1-796A8EE753F5}"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AE242FCE-B115-579A-0891-7A0970F2EA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FC56741-090D-4327-D97F-409BE09B1D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5AAB23-23FC-4C62-B2A6-A32BF13A90ED}" type="slidenum">
              <a:rPr lang="zh-CN" altLang="en-US" smtClean="0"/>
              <a:t>‹#›</a:t>
            </a:fld>
            <a:endParaRPr lang="zh-CN" altLang="en-US"/>
          </a:p>
        </p:txBody>
      </p:sp>
    </p:spTree>
    <p:extLst>
      <p:ext uri="{BB962C8B-B14F-4D97-AF65-F5344CB8AC3E}">
        <p14:creationId xmlns:p14="http://schemas.microsoft.com/office/powerpoint/2010/main" val="17916094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5107FBC-AEB8-40DE-A974-FBE03D79D086}"/>
              </a:ext>
            </a:extLst>
          </p:cNvPr>
          <p:cNvSpPr>
            <a:spLocks noGrp="1"/>
          </p:cNvSpPr>
          <p:nvPr>
            <p:ph type="title"/>
          </p:nvPr>
        </p:nvSpPr>
        <p:spPr>
          <a:xfrm>
            <a:off x="660400" y="-1"/>
            <a:ext cx="10858500" cy="1028700"/>
          </a:xfrm>
          <a:prstGeom prst="rect">
            <a:avLst/>
          </a:prstGeom>
        </p:spPr>
        <p:txBody>
          <a:bodyPr vert="horz" lIns="0" tIns="0" rIns="0" bIns="0" rtlCol="0" anchor="b">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5FD039C9-3866-4694-A96B-56B52D3B1E9E}"/>
              </a:ext>
            </a:extLst>
          </p:cNvPr>
          <p:cNvSpPr>
            <a:spLocks noGrp="1"/>
          </p:cNvSpPr>
          <p:nvPr>
            <p:ph type="body" idx="1"/>
          </p:nvPr>
        </p:nvSpPr>
        <p:spPr>
          <a:xfrm>
            <a:off x="660400" y="1130300"/>
            <a:ext cx="10858500" cy="5003800"/>
          </a:xfrm>
          <a:prstGeom prst="rect">
            <a:avLst/>
          </a:prstGeom>
        </p:spPr>
        <p:txBody>
          <a:bodyPr vert="horz" lIns="0" tIns="0" rIns="0" bIns="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731C62C0-6DDD-466A-9A6A-4C8E16CF4F63}"/>
              </a:ext>
            </a:extLst>
          </p:cNvPr>
          <p:cNvSpPr>
            <a:spLocks noGrp="1"/>
          </p:cNvSpPr>
          <p:nvPr>
            <p:ph type="dt" sz="half" idx="2"/>
          </p:nvPr>
        </p:nvSpPr>
        <p:spPr>
          <a:xfrm>
            <a:off x="660400" y="6235700"/>
            <a:ext cx="2832652" cy="365125"/>
          </a:xfrm>
          <a:prstGeom prst="rect">
            <a:avLst/>
          </a:prstGeom>
        </p:spPr>
        <p:txBody>
          <a:bodyPr vert="horz" lIns="0" tIns="0" rIns="0" bIns="0" rtlCol="0" anchor="t"/>
          <a:lstStyle>
            <a:lvl1pPr algn="l">
              <a:defRPr sz="1200">
                <a:solidFill>
                  <a:schemeClr val="tx1">
                    <a:tint val="75000"/>
                  </a:schemeClr>
                </a:solidFill>
                <a:latin typeface="阿里巴巴普惠体 2.0 35 Thin" panose="00020600040101010101" pitchFamily="18" charset="-122"/>
                <a:ea typeface="阿里巴巴普惠体 2.0 35 Thin" panose="00020600040101010101" pitchFamily="18" charset="-122"/>
              </a:defRPr>
            </a:lvl1pPr>
          </a:lstStyle>
          <a:p>
            <a:fld id="{3F797746-5315-42E5-8715-B385B7B51A43}" type="datetime1">
              <a:rPr lang="zh-CN" altLang="en-US" smtClean="0"/>
              <a:pPr/>
              <a:t>2023/4/22</a:t>
            </a:fld>
            <a:endParaRPr lang="zh-CN" altLang="en-US" dirty="0"/>
          </a:p>
        </p:txBody>
      </p:sp>
      <p:sp>
        <p:nvSpPr>
          <p:cNvPr id="5" name="页脚占位符 4">
            <a:extLst>
              <a:ext uri="{FF2B5EF4-FFF2-40B4-BE49-F238E27FC236}">
                <a16:creationId xmlns:a16="http://schemas.microsoft.com/office/drawing/2014/main" id="{627C8BBC-7E6E-451C-8D0C-63316338868F}"/>
              </a:ext>
            </a:extLst>
          </p:cNvPr>
          <p:cNvSpPr>
            <a:spLocks noGrp="1"/>
          </p:cNvSpPr>
          <p:nvPr>
            <p:ph type="ftr" sz="quarter" idx="3"/>
          </p:nvPr>
        </p:nvSpPr>
        <p:spPr>
          <a:xfrm>
            <a:off x="3965161" y="6235700"/>
            <a:ext cx="4248978" cy="365125"/>
          </a:xfrm>
          <a:prstGeom prst="rect">
            <a:avLst/>
          </a:prstGeom>
        </p:spPr>
        <p:txBody>
          <a:bodyPr vert="horz" lIns="0" tIns="0" rIns="0" bIns="0" rtlCol="0" anchor="t"/>
          <a:lstStyle>
            <a:lvl1pPr algn="ctr">
              <a:defRPr sz="1200">
                <a:solidFill>
                  <a:schemeClr val="tx1">
                    <a:tint val="75000"/>
                  </a:schemeClr>
                </a:solidFill>
              </a:defRPr>
            </a:lvl1pPr>
          </a:lstStyle>
          <a:p>
            <a:r>
              <a:rPr lang="zh-CN" altLang="en-US" dirty="0">
                <a:latin typeface="阿里巴巴普惠体 2.0 35 Thin" panose="00020600040101010101" pitchFamily="18" charset="-122"/>
                <a:ea typeface="阿里巴巴普惠体 2.0 35 Thin" panose="00020600040101010101" pitchFamily="18" charset="-122"/>
              </a:rPr>
              <a:t>稿定设计</a:t>
            </a:r>
            <a:r>
              <a:rPr lang="en-US" altLang="zh-CN" dirty="0">
                <a:latin typeface="阿里巴巴普惠体 2.0 35 Thin" panose="00020600040101010101" pitchFamily="18" charset="-122"/>
                <a:ea typeface="阿里巴巴普惠体 2.0 35 Thin" panose="00020600040101010101" pitchFamily="18" charset="-122"/>
              </a:rPr>
              <a:t>——</a:t>
            </a:r>
            <a:r>
              <a:rPr lang="zh-CN" altLang="en-US" dirty="0">
                <a:latin typeface="阿里巴巴普惠体 2.0 35 Thin" panose="00020600040101010101" pitchFamily="18" charset="-122"/>
                <a:ea typeface="阿里巴巴普惠体 2.0 35 Thin" panose="00020600040101010101" pitchFamily="18" charset="-122"/>
              </a:rPr>
              <a:t>让设计更简单！</a:t>
            </a:r>
          </a:p>
        </p:txBody>
      </p:sp>
      <p:sp>
        <p:nvSpPr>
          <p:cNvPr id="6" name="灯片编号占位符 5">
            <a:extLst>
              <a:ext uri="{FF2B5EF4-FFF2-40B4-BE49-F238E27FC236}">
                <a16:creationId xmlns:a16="http://schemas.microsoft.com/office/drawing/2014/main" id="{BB2E968A-E39F-400B-BDB0-F8BD398BB671}"/>
              </a:ext>
            </a:extLst>
          </p:cNvPr>
          <p:cNvSpPr>
            <a:spLocks noGrp="1"/>
          </p:cNvSpPr>
          <p:nvPr>
            <p:ph type="sldNum" sz="quarter" idx="4"/>
          </p:nvPr>
        </p:nvSpPr>
        <p:spPr>
          <a:xfrm>
            <a:off x="8686248" y="6235700"/>
            <a:ext cx="2832652" cy="365125"/>
          </a:xfrm>
          <a:prstGeom prst="rect">
            <a:avLst/>
          </a:prstGeom>
        </p:spPr>
        <p:txBody>
          <a:bodyPr vert="horz" lIns="0" tIns="0" rIns="0" bIns="0" rtlCol="0" anchor="t"/>
          <a:lstStyle>
            <a:lvl1pPr algn="r">
              <a:defRPr sz="1200">
                <a:solidFill>
                  <a:schemeClr val="tx1">
                    <a:tint val="75000"/>
                  </a:schemeClr>
                </a:solidFill>
                <a:latin typeface="阿里巴巴普惠体 2.0 35 Thin" panose="00020600040101010101" pitchFamily="18" charset="-122"/>
                <a:ea typeface="阿里巴巴普惠体 2.0 35 Thin" panose="00020600040101010101" pitchFamily="18" charset="-122"/>
              </a:defRPr>
            </a:lvl1pPr>
          </a:lstStyle>
          <a:p>
            <a:fld id="{4A2702D6-7180-491C-910B-B9B8CEB6939C}" type="slidenum">
              <a:rPr lang="zh-CN" altLang="en-US" smtClean="0"/>
              <a:pPr/>
              <a:t>‹#›</a:t>
            </a:fld>
            <a:endParaRPr lang="zh-CN" altLang="en-US" dirty="0"/>
          </a:p>
        </p:txBody>
      </p:sp>
    </p:spTree>
    <p:extLst>
      <p:ext uri="{BB962C8B-B14F-4D97-AF65-F5344CB8AC3E}">
        <p14:creationId xmlns:p14="http://schemas.microsoft.com/office/powerpoint/2010/main" val="2990703596"/>
      </p:ext>
    </p:extLst>
  </p:cSld>
  <p:clrMap bg1="lt1" tx1="dk1" bg2="lt2" tx2="dk2" accent1="accent1" accent2="accent2" accent3="accent3" accent4="accent4" accent5="accent5" accent6="accent6" hlink="hlink" folHlink="folHlink"/>
  <p:sldLayoutIdLst>
    <p:sldLayoutId id="2147483661" r:id="rId1"/>
  </p:sldLayoutIdLst>
  <p:hf hdr="0"/>
  <p:txStyles>
    <p:titleStyle>
      <a:lvl1pPr algn="l" defTabSz="914400" rtl="0" eaLnBrk="1" latinLnBrk="0" hangingPunct="1">
        <a:lnSpc>
          <a:spcPct val="90000"/>
        </a:lnSpc>
        <a:spcBef>
          <a:spcPct val="0"/>
        </a:spcBef>
        <a:buNone/>
        <a:defRPr sz="3200" b="1" kern="1200">
          <a:solidFill>
            <a:schemeClr val="tx1"/>
          </a:solidFill>
          <a:latin typeface="阿里巴巴普惠体 2.0 35 Thin" panose="00020600040101010101" pitchFamily="18" charset="-122"/>
          <a:ea typeface="阿里巴巴普惠体 2.0 35 Thin"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阿里巴巴普惠体 2.0 35 Thin" panose="00020600040101010101" pitchFamily="18" charset="-122"/>
          <a:ea typeface="阿里巴巴普惠体 2.0 35 Thin" panose="00020600040101010101"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阿里巴巴普惠体 2.0 35 Thin" panose="00020600040101010101" pitchFamily="18" charset="-122"/>
          <a:ea typeface="阿里巴巴普惠体 2.0 35 Thin" panose="00020600040101010101"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阿里巴巴普惠体 2.0 35 Thin" panose="00020600040101010101" pitchFamily="18" charset="-122"/>
          <a:ea typeface="阿里巴巴普惠体 2.0 35 Thin" panose="00020600040101010101"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tags" Target="../tags/tag10.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tags" Target="../tags/tag1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2.xml"/><Relationship Id="rId1" Type="http://schemas.openxmlformats.org/officeDocument/2006/relationships/tags" Target="../tags/tag12.xml"/><Relationship Id="rId5" Type="http://schemas.openxmlformats.org/officeDocument/2006/relationships/image" Target="../media/image8.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2.xml"/><Relationship Id="rId1" Type="http://schemas.openxmlformats.org/officeDocument/2006/relationships/tags" Target="../tags/tag13.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2.xml"/><Relationship Id="rId1" Type="http://schemas.openxmlformats.org/officeDocument/2006/relationships/tags" Target="../tags/tag14.xml"/><Relationship Id="rId5" Type="http://schemas.openxmlformats.org/officeDocument/2006/relationships/image" Target="../media/image10.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2.xml"/><Relationship Id="rId1" Type="http://schemas.openxmlformats.org/officeDocument/2006/relationships/tags" Target="../tags/tag15.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tags" Target="../tags/tag1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2.xml"/><Relationship Id="rId1" Type="http://schemas.openxmlformats.org/officeDocument/2006/relationships/tags" Target="../tags/tag17.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2.xml"/><Relationship Id="rId1" Type="http://schemas.openxmlformats.org/officeDocument/2006/relationships/tags" Target="../tags/tag18.xml"/><Relationship Id="rId5" Type="http://schemas.openxmlformats.org/officeDocument/2006/relationships/image" Target="../media/image1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tags" Target="../tags/tag19.xml"/><Relationship Id="rId5" Type="http://schemas.openxmlformats.org/officeDocument/2006/relationships/image" Target="../media/image14.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2.xml"/><Relationship Id="rId1" Type="http://schemas.openxmlformats.org/officeDocument/2006/relationships/tags" Target="../tags/tag20.xml"/><Relationship Id="rId5" Type="http://schemas.openxmlformats.org/officeDocument/2006/relationships/image" Target="../media/image15.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3.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4.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5.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6.xml"/><Relationship Id="rId5" Type="http://schemas.openxmlformats.org/officeDocument/2006/relationships/image" Target="../media/image4.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7.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2.xml"/><Relationship Id="rId1" Type="http://schemas.openxmlformats.org/officeDocument/2006/relationships/tags" Target="../tags/tag8.xml"/><Relationship Id="rId5" Type="http://schemas.openxmlformats.org/officeDocument/2006/relationships/image" Target="../media/image7.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2.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任意多边形: 形状 53">
            <a:extLst>
              <a:ext uri="{FF2B5EF4-FFF2-40B4-BE49-F238E27FC236}">
                <a16:creationId xmlns:a16="http://schemas.microsoft.com/office/drawing/2014/main" id="{ABDA1845-8CE3-4B17-8EBB-370667958AFE}"/>
              </a:ext>
            </a:extLst>
          </p:cNvPr>
          <p:cNvSpPr/>
          <p:nvPr/>
        </p:nvSpPr>
        <p:spPr>
          <a:xfrm>
            <a:off x="0" y="0"/>
            <a:ext cx="12192000" cy="6858000"/>
          </a:xfrm>
          <a:custGeom>
            <a:avLst/>
            <a:gdLst>
              <a:gd name="connsiteX0" fmla="*/ 0 w 12192000"/>
              <a:gd name="connsiteY0" fmla="*/ 3832562 h 6858000"/>
              <a:gd name="connsiteX1" fmla="*/ 135142 w 12192000"/>
              <a:gd name="connsiteY1" fmla="*/ 4055013 h 6858000"/>
              <a:gd name="connsiteX2" fmla="*/ 3786353 w 12192000"/>
              <a:gd name="connsiteY2" fmla="*/ 5996346 h 6858000"/>
              <a:gd name="connsiteX3" fmla="*/ 8405647 w 12192000"/>
              <a:gd name="connsiteY3" fmla="*/ 5996346 h 6858000"/>
              <a:gd name="connsiteX4" fmla="*/ 12056858 w 12192000"/>
              <a:gd name="connsiteY4" fmla="*/ 4055013 h 6858000"/>
              <a:gd name="connsiteX5" fmla="*/ 12192000 w 12192000"/>
              <a:gd name="connsiteY5" fmla="*/ 3832562 h 6858000"/>
              <a:gd name="connsiteX6" fmla="*/ 12192000 w 12192000"/>
              <a:gd name="connsiteY6" fmla="*/ 6858000 h 6858000"/>
              <a:gd name="connsiteX7" fmla="*/ 0 w 12192000"/>
              <a:gd name="connsiteY7" fmla="*/ 6858000 h 6858000"/>
              <a:gd name="connsiteX8" fmla="*/ 0 w 12192000"/>
              <a:gd name="connsiteY8" fmla="*/ 0 h 6858000"/>
              <a:gd name="connsiteX9" fmla="*/ 12192000 w 12192000"/>
              <a:gd name="connsiteY9" fmla="*/ 0 h 6858000"/>
              <a:gd name="connsiteX10" fmla="*/ 12192000 w 12192000"/>
              <a:gd name="connsiteY10" fmla="*/ 1 h 6858000"/>
              <a:gd name="connsiteX11" fmla="*/ 0 w 12192000"/>
              <a:gd name="connsiteY11"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0" y="3832562"/>
                </a:moveTo>
                <a:lnTo>
                  <a:pt x="135142" y="4055013"/>
                </a:lnTo>
                <a:cubicBezTo>
                  <a:pt x="926431" y="5226274"/>
                  <a:pt x="2266462" y="5996346"/>
                  <a:pt x="3786353" y="5996346"/>
                </a:cubicBezTo>
                <a:lnTo>
                  <a:pt x="8405647" y="5996346"/>
                </a:lnTo>
                <a:cubicBezTo>
                  <a:pt x="9925538" y="5996346"/>
                  <a:pt x="11265569" y="5226274"/>
                  <a:pt x="12056858" y="4055013"/>
                </a:cubicBezTo>
                <a:lnTo>
                  <a:pt x="12192000" y="3832562"/>
                </a:lnTo>
                <a:lnTo>
                  <a:pt x="12192000" y="6858000"/>
                </a:lnTo>
                <a:lnTo>
                  <a:pt x="0" y="6858000"/>
                </a:lnTo>
                <a:close/>
                <a:moveTo>
                  <a:pt x="0" y="0"/>
                </a:moveTo>
                <a:lnTo>
                  <a:pt x="12192000" y="0"/>
                </a:lnTo>
                <a:lnTo>
                  <a:pt x="12192000" y="1"/>
                </a:lnTo>
                <a:lnTo>
                  <a:pt x="0" y="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OPPOSans L"/>
              <a:cs typeface="+mn-cs"/>
            </a:endParaRPr>
          </a:p>
        </p:txBody>
      </p:sp>
      <p:sp>
        <p:nvSpPr>
          <p:cNvPr id="20" name="gaoding-14">
            <a:extLst>
              <a:ext uri="{FF2B5EF4-FFF2-40B4-BE49-F238E27FC236}">
                <a16:creationId xmlns:a16="http://schemas.microsoft.com/office/drawing/2014/main" id="{DD6D1232-C1B9-4BE0-8ED4-B24250024D2A}"/>
              </a:ext>
            </a:extLst>
          </p:cNvPr>
          <p:cNvSpPr txBox="1"/>
          <p:nvPr/>
        </p:nvSpPr>
        <p:spPr>
          <a:xfrm>
            <a:off x="2340429" y="1825495"/>
            <a:ext cx="7511142" cy="1107996"/>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7200" b="0" i="0" u="none" strike="noStrike" kern="1200" cap="none" spc="0" normalizeH="0" baseline="0" noProof="0" dirty="0" err="1">
                <a:ln>
                  <a:noFill/>
                </a:ln>
                <a:solidFill>
                  <a:srgbClr val="1086F4"/>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Openharmony</a:t>
            </a:r>
            <a:endParaRPr kumimoji="0" lang="zh-CN" altLang="en-US" sz="7200" b="0" i="0" u="none" strike="noStrike" kern="1200" cap="none" spc="0" normalizeH="0" baseline="0" noProof="0" dirty="0">
              <a:ln>
                <a:noFill/>
              </a:ln>
              <a:solidFill>
                <a:srgbClr val="1086F4"/>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1" name="gaoding-14">
            <a:extLst>
              <a:ext uri="{FF2B5EF4-FFF2-40B4-BE49-F238E27FC236}">
                <a16:creationId xmlns:a16="http://schemas.microsoft.com/office/drawing/2014/main" id="{6C406683-BE71-4980-AF56-BCC8FD78F544}"/>
              </a:ext>
            </a:extLst>
          </p:cNvPr>
          <p:cNvSpPr txBox="1"/>
          <p:nvPr/>
        </p:nvSpPr>
        <p:spPr>
          <a:xfrm>
            <a:off x="2694214" y="3938889"/>
            <a:ext cx="6803572" cy="246221"/>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FFFF">
                    <a:lumMod val="6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基于开源鸿蒙的轮式机器人</a:t>
            </a:r>
            <a:r>
              <a:rPr kumimoji="0" lang="en-US" altLang="zh-CN" sz="1600" b="0" i="0" u="none" strike="noStrike" kern="1200" cap="none" spc="0" normalizeH="0" baseline="0" noProof="0" dirty="0">
                <a:ln>
                  <a:noFill/>
                </a:ln>
                <a:solidFill>
                  <a:srgbClr val="FFFFFF">
                    <a:lumMod val="6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-Chapter3 </a:t>
            </a:r>
            <a:r>
              <a:rPr lang="zh-CN" altLang="en-US" sz="1600" spc="0" dirty="0">
                <a:solidFill>
                  <a:srgbClr val="FFFFFF">
                    <a:lumMod val="65000"/>
                  </a:srgb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串口原理和开发</a:t>
            </a:r>
            <a:endParaRPr kumimoji="0" lang="zh-CN" altLang="en-US" sz="1600" b="0" i="0" u="none" strike="noStrike" kern="1200" cap="none" spc="0" normalizeH="0" baseline="0" noProof="0" dirty="0">
              <a:ln>
                <a:noFill/>
              </a:ln>
              <a:solidFill>
                <a:srgbClr val="FFFFFF">
                  <a:lumMod val="65000"/>
                </a:srgb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23" name="gaoding-14">
            <a:extLst>
              <a:ext uri="{FF2B5EF4-FFF2-40B4-BE49-F238E27FC236}">
                <a16:creationId xmlns:a16="http://schemas.microsoft.com/office/drawing/2014/main" id="{8770F5E6-DF67-4811-818D-0863E036804E}"/>
              </a:ext>
            </a:extLst>
          </p:cNvPr>
          <p:cNvSpPr txBox="1"/>
          <p:nvPr/>
        </p:nvSpPr>
        <p:spPr>
          <a:xfrm>
            <a:off x="3057691" y="2797171"/>
            <a:ext cx="6076618" cy="1107996"/>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7200" b="0" i="0" u="none" strike="noStrike" kern="1200" cap="none" spc="0" normalizeH="0" baseline="0" noProof="0" dirty="0">
                <a:ln>
                  <a:noFill/>
                </a:ln>
                <a:solidFill>
                  <a:srgbClr val="000000">
                    <a:lumMod val="75000"/>
                    <a:lumOff val="2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Falcon Bot </a:t>
            </a:r>
            <a:endParaRPr kumimoji="0" lang="zh-CN" altLang="en-US" sz="7200" b="0" i="0" u="none" strike="noStrike" kern="1200" cap="none" spc="0" normalizeH="0" baseline="0" noProof="0" dirty="0">
              <a:ln>
                <a:noFill/>
              </a:ln>
              <a:solidFill>
                <a:srgbClr val="000000">
                  <a:lumMod val="75000"/>
                  <a:lumOff val="25000"/>
                </a:srgb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9" name="矩形: 圆角 8">
            <a:extLst>
              <a:ext uri="{FF2B5EF4-FFF2-40B4-BE49-F238E27FC236}">
                <a16:creationId xmlns:a16="http://schemas.microsoft.com/office/drawing/2014/main" id="{7F2CC174-61A1-4311-A6B9-244A7621274A}"/>
              </a:ext>
            </a:extLst>
          </p:cNvPr>
          <p:cNvSpPr/>
          <p:nvPr/>
        </p:nvSpPr>
        <p:spPr>
          <a:xfrm>
            <a:off x="-616857" y="-2960915"/>
            <a:ext cx="13425714" cy="8957260"/>
          </a:xfrm>
          <a:prstGeom prst="roundRect">
            <a:avLst>
              <a:gd name="adj" fmla="val 49158"/>
            </a:avLst>
          </a:prstGeom>
          <a:noFill/>
          <a:ln>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OPPOSans L"/>
              <a:cs typeface="+mn-cs"/>
            </a:endParaRPr>
          </a:p>
        </p:txBody>
      </p:sp>
      <p:sp>
        <p:nvSpPr>
          <p:cNvPr id="10" name="gaoding-4">
            <a:extLst>
              <a:ext uri="{FF2B5EF4-FFF2-40B4-BE49-F238E27FC236}">
                <a16:creationId xmlns:a16="http://schemas.microsoft.com/office/drawing/2014/main" id="{F3DF8B9B-9326-4039-A5E0-8C2FA0DA432E}"/>
              </a:ext>
            </a:extLst>
          </p:cNvPr>
          <p:cNvSpPr/>
          <p:nvPr/>
        </p:nvSpPr>
        <p:spPr>
          <a:xfrm>
            <a:off x="2131498" y="7782856"/>
            <a:ext cx="1125432" cy="1125430"/>
          </a:xfrm>
          <a:prstGeom prst="roundRect">
            <a:avLst>
              <a:gd name="adj" fmla="val 29561"/>
            </a:avLst>
          </a:prstGeom>
          <a:gradFill flip="none" rotWithShape="1">
            <a:gsLst>
              <a:gs pos="10000">
                <a:schemeClr val="accent4"/>
              </a:gs>
              <a:gs pos="100000">
                <a:schemeClr val="accent4">
                  <a:lumMod val="75000"/>
                </a:schemeClr>
              </a:gs>
              <a:gs pos="63000">
                <a:schemeClr val="accent4">
                  <a:lumMod val="90000"/>
                </a:schemeClr>
              </a:gs>
            </a:gsLst>
            <a:path path="circle">
              <a:fillToRect r="100000" b="100000"/>
            </a:path>
            <a:tileRect l="-100000" t="-100000"/>
          </a:gradFill>
          <a:ln w="12700" cap="flat" cmpd="sng" algn="ctr">
            <a:noFill/>
            <a:prstDash val="solid"/>
            <a:miter lim="800000"/>
          </a:ln>
          <a:effectLst>
            <a:outerShdw blurRad="254000" dist="127000" dir="2700000" algn="ctr" rotWithShape="0">
              <a:schemeClr val="tx1">
                <a:alpha val="10000"/>
              </a:schemeClr>
            </a:outerShdw>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12" name="gaoding-4">
            <a:extLst>
              <a:ext uri="{FF2B5EF4-FFF2-40B4-BE49-F238E27FC236}">
                <a16:creationId xmlns:a16="http://schemas.microsoft.com/office/drawing/2014/main" id="{426654EF-DF1E-428E-A85E-95E4A5FEC0C7}"/>
              </a:ext>
            </a:extLst>
          </p:cNvPr>
          <p:cNvSpPr/>
          <p:nvPr/>
        </p:nvSpPr>
        <p:spPr>
          <a:xfrm rot="1719399">
            <a:off x="633428" y="4325498"/>
            <a:ext cx="1628464" cy="1628460"/>
          </a:xfrm>
          <a:prstGeom prst="roundRect">
            <a:avLst>
              <a:gd name="adj" fmla="val 29561"/>
            </a:avLst>
          </a:prstGeom>
          <a:gradFill flip="none" rotWithShape="1">
            <a:gsLst>
              <a:gs pos="10000">
                <a:schemeClr val="accent4"/>
              </a:gs>
              <a:gs pos="84000">
                <a:schemeClr val="accent4">
                  <a:lumMod val="90000"/>
                </a:schemeClr>
              </a:gs>
            </a:gsLst>
            <a:path path="circle">
              <a:fillToRect r="100000" b="100000"/>
            </a:path>
            <a:tileRect l="-100000" t="-100000"/>
          </a:gradFill>
          <a:ln w="12700" cap="flat" cmpd="sng" algn="ctr">
            <a:noFill/>
            <a:prstDash val="solid"/>
            <a:miter lim="800000"/>
          </a:ln>
          <a:effectLst>
            <a:outerShdw blurRad="254000" dist="254000" dir="2700000" algn="ctr" rotWithShape="0">
              <a:schemeClr val="tx1">
                <a:alpha val="7000"/>
              </a:schemeClr>
            </a:outerShdw>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14" name="gaoding-4">
            <a:extLst>
              <a:ext uri="{FF2B5EF4-FFF2-40B4-BE49-F238E27FC236}">
                <a16:creationId xmlns:a16="http://schemas.microsoft.com/office/drawing/2014/main" id="{5F73E855-3818-4B71-8DEA-8B20A096984E}"/>
              </a:ext>
            </a:extLst>
          </p:cNvPr>
          <p:cNvSpPr/>
          <p:nvPr/>
        </p:nvSpPr>
        <p:spPr>
          <a:xfrm>
            <a:off x="5666033" y="5460274"/>
            <a:ext cx="859934" cy="859932"/>
          </a:xfrm>
          <a:prstGeom prst="roundRect">
            <a:avLst>
              <a:gd name="adj" fmla="val 29561"/>
            </a:avLst>
          </a:prstGeom>
          <a:gradFill flip="none" rotWithShape="1">
            <a:gsLst>
              <a:gs pos="10000">
                <a:schemeClr val="accent4"/>
              </a:gs>
              <a:gs pos="100000">
                <a:schemeClr val="accent4">
                  <a:lumMod val="75000"/>
                </a:schemeClr>
              </a:gs>
              <a:gs pos="63000">
                <a:schemeClr val="accent4">
                  <a:lumMod val="90000"/>
                </a:schemeClr>
              </a:gs>
            </a:gsLst>
            <a:path path="circle">
              <a:fillToRect r="100000" b="100000"/>
            </a:path>
            <a:tileRect l="-100000" t="-100000"/>
          </a:gradFill>
          <a:ln w="12700" cap="flat" cmpd="sng" algn="ctr">
            <a:noFill/>
            <a:prstDash val="solid"/>
            <a:miter lim="800000"/>
          </a:ln>
          <a:effectLst>
            <a:outerShdw blurRad="254000" dist="254000" dir="2700000" algn="ctr" rotWithShape="0">
              <a:schemeClr val="tx1">
                <a:alpha val="7000"/>
              </a:schemeClr>
            </a:outerShdw>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25" name="gaoding-4">
            <a:extLst>
              <a:ext uri="{FF2B5EF4-FFF2-40B4-BE49-F238E27FC236}">
                <a16:creationId xmlns:a16="http://schemas.microsoft.com/office/drawing/2014/main" id="{E7A5F400-0233-4FFE-B74F-B5DE12EC0133}"/>
              </a:ext>
            </a:extLst>
          </p:cNvPr>
          <p:cNvSpPr/>
          <p:nvPr/>
        </p:nvSpPr>
        <p:spPr>
          <a:xfrm rot="19693955">
            <a:off x="9858880" y="3828818"/>
            <a:ext cx="1996546" cy="1996542"/>
          </a:xfrm>
          <a:prstGeom prst="roundRect">
            <a:avLst>
              <a:gd name="adj" fmla="val 29561"/>
            </a:avLst>
          </a:prstGeom>
          <a:gradFill flip="none" rotWithShape="1">
            <a:gsLst>
              <a:gs pos="10000">
                <a:schemeClr val="accent4"/>
              </a:gs>
              <a:gs pos="100000">
                <a:schemeClr val="accent4">
                  <a:lumMod val="75000"/>
                </a:schemeClr>
              </a:gs>
              <a:gs pos="63000">
                <a:schemeClr val="accent4">
                  <a:lumMod val="90000"/>
                </a:schemeClr>
              </a:gs>
            </a:gsLst>
            <a:path path="circle">
              <a:fillToRect r="100000" b="100000"/>
            </a:path>
            <a:tileRect l="-100000" t="-100000"/>
          </a:gradFill>
          <a:ln w="12700" cap="flat" cmpd="sng" algn="ctr">
            <a:noFill/>
            <a:prstDash val="solid"/>
            <a:miter lim="800000"/>
          </a:ln>
          <a:effectLst>
            <a:outerShdw blurRad="254000" dist="254000" dir="2700000" algn="ctr" rotWithShape="0">
              <a:schemeClr val="tx1">
                <a:alpha val="7000"/>
              </a:schemeClr>
            </a:outerShdw>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13" name="gaoding-4">
            <a:extLst>
              <a:ext uri="{FF2B5EF4-FFF2-40B4-BE49-F238E27FC236}">
                <a16:creationId xmlns:a16="http://schemas.microsoft.com/office/drawing/2014/main" id="{EA840D05-DE19-4D69-A64B-A692F30E3CED}"/>
              </a:ext>
            </a:extLst>
          </p:cNvPr>
          <p:cNvSpPr/>
          <p:nvPr/>
        </p:nvSpPr>
        <p:spPr>
          <a:xfrm rot="369371">
            <a:off x="3152329" y="5254985"/>
            <a:ext cx="1195272" cy="1195270"/>
          </a:xfrm>
          <a:prstGeom prst="roundRect">
            <a:avLst>
              <a:gd name="adj" fmla="val 29561"/>
            </a:avLst>
          </a:prstGeom>
          <a:gradFill flip="none" rotWithShape="1">
            <a:gsLst>
              <a:gs pos="10000">
                <a:schemeClr val="accent4"/>
              </a:gs>
              <a:gs pos="100000">
                <a:schemeClr val="accent4">
                  <a:lumMod val="75000"/>
                </a:schemeClr>
              </a:gs>
              <a:gs pos="63000">
                <a:schemeClr val="accent4">
                  <a:lumMod val="90000"/>
                </a:schemeClr>
              </a:gs>
            </a:gsLst>
            <a:path path="circle">
              <a:fillToRect r="100000" b="100000"/>
            </a:path>
            <a:tileRect l="-100000" t="-100000"/>
          </a:gradFill>
          <a:ln w="12700" cap="flat" cmpd="sng" algn="ctr">
            <a:noFill/>
            <a:prstDash val="solid"/>
            <a:miter lim="800000"/>
          </a:ln>
          <a:effectLst>
            <a:outerShdw blurRad="254000" dist="254000" dir="2700000" algn="ctr" rotWithShape="0">
              <a:schemeClr val="tx1">
                <a:alpha val="7000"/>
              </a:schemeClr>
            </a:outerShdw>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27" name="gaoding-4">
            <a:extLst>
              <a:ext uri="{FF2B5EF4-FFF2-40B4-BE49-F238E27FC236}">
                <a16:creationId xmlns:a16="http://schemas.microsoft.com/office/drawing/2014/main" id="{EED392E7-2D84-46A1-976E-AF1BB09D8EF3}"/>
              </a:ext>
            </a:extLst>
          </p:cNvPr>
          <p:cNvSpPr/>
          <p:nvPr/>
        </p:nvSpPr>
        <p:spPr>
          <a:xfrm rot="21210203">
            <a:off x="7939017" y="5346688"/>
            <a:ext cx="1006036" cy="1006034"/>
          </a:xfrm>
          <a:prstGeom prst="roundRect">
            <a:avLst>
              <a:gd name="adj" fmla="val 29561"/>
            </a:avLst>
          </a:prstGeom>
          <a:gradFill flip="none" rotWithShape="1">
            <a:gsLst>
              <a:gs pos="10000">
                <a:schemeClr val="accent4"/>
              </a:gs>
              <a:gs pos="100000">
                <a:schemeClr val="accent4">
                  <a:lumMod val="75000"/>
                </a:schemeClr>
              </a:gs>
              <a:gs pos="63000">
                <a:schemeClr val="accent4">
                  <a:lumMod val="90000"/>
                </a:schemeClr>
              </a:gs>
            </a:gsLst>
            <a:path path="circle">
              <a:fillToRect r="100000" b="100000"/>
            </a:path>
            <a:tileRect l="-100000" t="-100000"/>
          </a:gradFill>
          <a:ln w="12700" cap="flat" cmpd="sng" algn="ctr">
            <a:noFill/>
            <a:prstDash val="solid"/>
            <a:miter lim="800000"/>
          </a:ln>
          <a:effectLst>
            <a:outerShdw blurRad="254000" dist="254000" dir="2700000" algn="ctr" rotWithShape="0">
              <a:schemeClr val="tx1">
                <a:alpha val="7000"/>
              </a:schemeClr>
            </a:outerShdw>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48" name="iSHEJI-12">
            <a:extLst>
              <a:ext uri="{FF2B5EF4-FFF2-40B4-BE49-F238E27FC236}">
                <a16:creationId xmlns:a16="http://schemas.microsoft.com/office/drawing/2014/main" id="{9DAE28CD-9288-4EC1-8C42-CA13504DF58B}"/>
              </a:ext>
            </a:extLst>
          </p:cNvPr>
          <p:cNvSpPr/>
          <p:nvPr/>
        </p:nvSpPr>
        <p:spPr>
          <a:xfrm rot="1868006">
            <a:off x="1150140" y="4830356"/>
            <a:ext cx="595040" cy="618744"/>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accent3"/>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阿里巴巴普惠体 2.0 45 Light" panose="00020600040101010101" pitchFamily="18" charset="-122"/>
              <a:ea typeface="OPPOSans B" panose="00020600040101010101" pitchFamily="18" charset="-122"/>
              <a:cs typeface="OPPOSans B" panose="00020600040101010101" pitchFamily="18" charset="-122"/>
              <a:sym typeface="Arial" panose="020B0604020202020204" pitchFamily="34" charset="0"/>
            </a:endParaRPr>
          </a:p>
        </p:txBody>
      </p:sp>
      <p:sp>
        <p:nvSpPr>
          <p:cNvPr id="44" name="iSHEJI-12">
            <a:extLst>
              <a:ext uri="{FF2B5EF4-FFF2-40B4-BE49-F238E27FC236}">
                <a16:creationId xmlns:a16="http://schemas.microsoft.com/office/drawing/2014/main" id="{BA69E21E-A9FC-44E2-8A74-A74479790006}"/>
              </a:ext>
            </a:extLst>
          </p:cNvPr>
          <p:cNvSpPr/>
          <p:nvPr/>
        </p:nvSpPr>
        <p:spPr>
          <a:xfrm rot="541913">
            <a:off x="3515163" y="5617784"/>
            <a:ext cx="469604" cy="469672"/>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accent3"/>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阿里巴巴普惠体 2.0 45 Light" panose="00020600040101010101" pitchFamily="18" charset="-122"/>
              <a:ea typeface="OPPOSans B" panose="00020600040101010101" pitchFamily="18" charset="-122"/>
              <a:cs typeface="OPPOSans B" panose="00020600040101010101" pitchFamily="18" charset="-122"/>
              <a:sym typeface="Arial" panose="020B0604020202020204" pitchFamily="34" charset="0"/>
            </a:endParaRPr>
          </a:p>
        </p:txBody>
      </p:sp>
      <p:sp>
        <p:nvSpPr>
          <p:cNvPr id="33" name="gaoding-4">
            <a:extLst>
              <a:ext uri="{FF2B5EF4-FFF2-40B4-BE49-F238E27FC236}">
                <a16:creationId xmlns:a16="http://schemas.microsoft.com/office/drawing/2014/main" id="{12EF21EC-0A3B-4E4E-AB5A-E37096EC1AA4}"/>
              </a:ext>
            </a:extLst>
          </p:cNvPr>
          <p:cNvSpPr/>
          <p:nvPr/>
        </p:nvSpPr>
        <p:spPr>
          <a:xfrm rot="1252027">
            <a:off x="2800807" y="4751545"/>
            <a:ext cx="484418" cy="484418"/>
          </a:xfrm>
          <a:prstGeom prst="roundRect">
            <a:avLst>
              <a:gd name="adj" fmla="val 29561"/>
            </a:avLst>
          </a:prstGeom>
          <a:solidFill>
            <a:schemeClr val="accent1"/>
          </a:solidFill>
          <a:ln w="12700" cap="flat" cmpd="sng" algn="ctr">
            <a:noFill/>
            <a:prstDash val="solid"/>
            <a:miter lim="800000"/>
          </a:ln>
          <a:effectLst>
            <a:softEdge rad="1016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4" name="gaoding-4">
            <a:extLst>
              <a:ext uri="{FF2B5EF4-FFF2-40B4-BE49-F238E27FC236}">
                <a16:creationId xmlns:a16="http://schemas.microsoft.com/office/drawing/2014/main" id="{3FB0D969-5078-4499-9B16-9486E9F170C9}"/>
              </a:ext>
            </a:extLst>
          </p:cNvPr>
          <p:cNvSpPr/>
          <p:nvPr/>
        </p:nvSpPr>
        <p:spPr>
          <a:xfrm rot="19811447">
            <a:off x="9535192" y="5966271"/>
            <a:ext cx="723302" cy="723302"/>
          </a:xfrm>
          <a:prstGeom prst="roundRect">
            <a:avLst>
              <a:gd name="adj" fmla="val 29561"/>
            </a:avLst>
          </a:prstGeom>
          <a:solidFill>
            <a:schemeClr val="accent2"/>
          </a:solidFill>
          <a:ln w="12700" cap="flat" cmpd="sng" algn="ctr">
            <a:noFill/>
            <a:prstDash val="solid"/>
            <a:miter lim="800000"/>
          </a:ln>
          <a:effectLst>
            <a:softEdge rad="1016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5" name="gaoding-4">
            <a:extLst>
              <a:ext uri="{FF2B5EF4-FFF2-40B4-BE49-F238E27FC236}">
                <a16:creationId xmlns:a16="http://schemas.microsoft.com/office/drawing/2014/main" id="{242ECB85-EECF-4957-BB93-309A021227B8}"/>
              </a:ext>
            </a:extLst>
          </p:cNvPr>
          <p:cNvSpPr/>
          <p:nvPr/>
        </p:nvSpPr>
        <p:spPr>
          <a:xfrm>
            <a:off x="7103195" y="5203371"/>
            <a:ext cx="268878" cy="268878"/>
          </a:xfrm>
          <a:prstGeom prst="roundRect">
            <a:avLst>
              <a:gd name="adj" fmla="val 29561"/>
            </a:avLst>
          </a:prstGeom>
          <a:solidFill>
            <a:schemeClr val="accent3"/>
          </a:solidFill>
          <a:ln w="12700" cap="flat" cmpd="sng" algn="ctr">
            <a:noFill/>
            <a:prstDash val="solid"/>
            <a:miter lim="800000"/>
          </a:ln>
          <a:effectLst>
            <a:softEdge rad="381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6" name="gaoding-4">
            <a:extLst>
              <a:ext uri="{FF2B5EF4-FFF2-40B4-BE49-F238E27FC236}">
                <a16:creationId xmlns:a16="http://schemas.microsoft.com/office/drawing/2014/main" id="{36CC292B-4CE1-4725-8850-F2B8C75DB5A1}"/>
              </a:ext>
            </a:extLst>
          </p:cNvPr>
          <p:cNvSpPr/>
          <p:nvPr/>
        </p:nvSpPr>
        <p:spPr>
          <a:xfrm rot="2093405">
            <a:off x="78353" y="6071054"/>
            <a:ext cx="1241424" cy="1241424"/>
          </a:xfrm>
          <a:prstGeom prst="roundRect">
            <a:avLst>
              <a:gd name="adj" fmla="val 29561"/>
            </a:avLst>
          </a:prstGeom>
          <a:solidFill>
            <a:schemeClr val="accent3"/>
          </a:solidFill>
          <a:ln w="12700" cap="flat" cmpd="sng" algn="ctr">
            <a:noFill/>
            <a:prstDash val="solid"/>
            <a:miter lim="800000"/>
          </a:ln>
          <a:effectLst>
            <a:softEdge rad="1270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7" name="gaoding-4">
            <a:extLst>
              <a:ext uri="{FF2B5EF4-FFF2-40B4-BE49-F238E27FC236}">
                <a16:creationId xmlns:a16="http://schemas.microsoft.com/office/drawing/2014/main" id="{4D135542-E7FA-42D1-AF66-7A8FCA879E7C}"/>
              </a:ext>
            </a:extLst>
          </p:cNvPr>
          <p:cNvSpPr/>
          <p:nvPr/>
        </p:nvSpPr>
        <p:spPr>
          <a:xfrm rot="1252027">
            <a:off x="8675164" y="4778774"/>
            <a:ext cx="236680" cy="236680"/>
          </a:xfrm>
          <a:prstGeom prst="roundRect">
            <a:avLst>
              <a:gd name="adj" fmla="val 29561"/>
            </a:avLst>
          </a:prstGeom>
          <a:solidFill>
            <a:schemeClr val="accent1"/>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8" name="gaoding-4">
            <a:extLst>
              <a:ext uri="{FF2B5EF4-FFF2-40B4-BE49-F238E27FC236}">
                <a16:creationId xmlns:a16="http://schemas.microsoft.com/office/drawing/2014/main" id="{9BC06DF0-B94B-4E9B-AF90-62AE4E4C931B}"/>
              </a:ext>
            </a:extLst>
          </p:cNvPr>
          <p:cNvSpPr/>
          <p:nvPr/>
        </p:nvSpPr>
        <p:spPr>
          <a:xfrm rot="419519">
            <a:off x="4900610" y="5554212"/>
            <a:ext cx="159356" cy="159356"/>
          </a:xfrm>
          <a:prstGeom prst="roundRect">
            <a:avLst>
              <a:gd name="adj" fmla="val 29561"/>
            </a:avLst>
          </a:prstGeom>
          <a:solidFill>
            <a:schemeClr val="accent2"/>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45" name="iSHEJI-12">
            <a:extLst>
              <a:ext uri="{FF2B5EF4-FFF2-40B4-BE49-F238E27FC236}">
                <a16:creationId xmlns:a16="http://schemas.microsoft.com/office/drawing/2014/main" id="{10860F98-117D-431B-9B86-6FA4EAA0A67A}"/>
              </a:ext>
            </a:extLst>
          </p:cNvPr>
          <p:cNvSpPr/>
          <p:nvPr/>
        </p:nvSpPr>
        <p:spPr>
          <a:xfrm>
            <a:off x="5932714" y="5713362"/>
            <a:ext cx="326572" cy="35375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3"/>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阿里巴巴普惠体 2.0 45 Light" panose="00020600040101010101" pitchFamily="18" charset="-122"/>
              <a:ea typeface="OPPOSans B" panose="00020600040101010101" pitchFamily="18" charset="-122"/>
              <a:cs typeface="OPPOSans B" panose="00020600040101010101" pitchFamily="18" charset="-122"/>
              <a:sym typeface="Arial" panose="020B0604020202020204" pitchFamily="34" charset="0"/>
            </a:endParaRPr>
          </a:p>
        </p:txBody>
      </p:sp>
      <p:sp>
        <p:nvSpPr>
          <p:cNvPr id="40" name="gaoding-4">
            <a:extLst>
              <a:ext uri="{FF2B5EF4-FFF2-40B4-BE49-F238E27FC236}">
                <a16:creationId xmlns:a16="http://schemas.microsoft.com/office/drawing/2014/main" id="{F1A76B86-2D76-4193-A2E0-ABF221441810}"/>
              </a:ext>
            </a:extLst>
          </p:cNvPr>
          <p:cNvSpPr/>
          <p:nvPr/>
        </p:nvSpPr>
        <p:spPr>
          <a:xfrm>
            <a:off x="6830617" y="6183064"/>
            <a:ext cx="123264" cy="123264"/>
          </a:xfrm>
          <a:prstGeom prst="roundRect">
            <a:avLst>
              <a:gd name="adj" fmla="val 29561"/>
            </a:avLst>
          </a:prstGeom>
          <a:solidFill>
            <a:schemeClr val="accent4"/>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46" name="iSHEJI-12">
            <a:extLst>
              <a:ext uri="{FF2B5EF4-FFF2-40B4-BE49-F238E27FC236}">
                <a16:creationId xmlns:a16="http://schemas.microsoft.com/office/drawing/2014/main" id="{67A17F18-848D-4B8A-9F89-CD97C758A83C}"/>
              </a:ext>
            </a:extLst>
          </p:cNvPr>
          <p:cNvSpPr/>
          <p:nvPr/>
        </p:nvSpPr>
        <p:spPr>
          <a:xfrm rot="20981210">
            <a:off x="8226264" y="5640896"/>
            <a:ext cx="431542" cy="417618"/>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3"/>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阿里巴巴普惠体 2.0 45 Light" panose="00020600040101010101" pitchFamily="18" charset="-122"/>
              <a:ea typeface="OPPOSans B" panose="00020600040101010101" pitchFamily="18" charset="-122"/>
              <a:cs typeface="OPPOSans B" panose="00020600040101010101" pitchFamily="18" charset="-122"/>
              <a:sym typeface="Arial" panose="020B0604020202020204" pitchFamily="34" charset="0"/>
            </a:endParaRPr>
          </a:p>
        </p:txBody>
      </p:sp>
      <p:sp>
        <p:nvSpPr>
          <p:cNvPr id="47" name="iSHEJI-12">
            <a:extLst>
              <a:ext uri="{FF2B5EF4-FFF2-40B4-BE49-F238E27FC236}">
                <a16:creationId xmlns:a16="http://schemas.microsoft.com/office/drawing/2014/main" id="{3A91BA26-7E2C-4617-96EF-7A8526DF25BF}"/>
              </a:ext>
            </a:extLst>
          </p:cNvPr>
          <p:cNvSpPr/>
          <p:nvPr/>
        </p:nvSpPr>
        <p:spPr>
          <a:xfrm rot="19680680">
            <a:off x="10393971" y="4407161"/>
            <a:ext cx="926364" cy="83985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accent3"/>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阿里巴巴普惠体 2.0 45 Light" panose="00020600040101010101" pitchFamily="18" charset="-122"/>
              <a:ea typeface="OPPOSans B" panose="00020600040101010101" pitchFamily="18" charset="-122"/>
              <a:cs typeface="OPPOSans B" panose="00020600040101010101" pitchFamily="18" charset="-122"/>
              <a:sym typeface="Arial" panose="020B0604020202020204" pitchFamily="34" charset="0"/>
            </a:endParaRPr>
          </a:p>
        </p:txBody>
      </p:sp>
      <p:sp>
        <p:nvSpPr>
          <p:cNvPr id="50" name="gaoding-4">
            <a:extLst>
              <a:ext uri="{FF2B5EF4-FFF2-40B4-BE49-F238E27FC236}">
                <a16:creationId xmlns:a16="http://schemas.microsoft.com/office/drawing/2014/main" id="{4C0BD79A-5435-43D4-8494-B19481743383}"/>
              </a:ext>
            </a:extLst>
          </p:cNvPr>
          <p:cNvSpPr/>
          <p:nvPr/>
        </p:nvSpPr>
        <p:spPr>
          <a:xfrm rot="2825479">
            <a:off x="411879" y="3537239"/>
            <a:ext cx="347318" cy="347318"/>
          </a:xfrm>
          <a:prstGeom prst="roundRect">
            <a:avLst>
              <a:gd name="adj" fmla="val 29561"/>
            </a:avLst>
          </a:prstGeom>
          <a:solidFill>
            <a:schemeClr val="accent3"/>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51" name="gaoding-4">
            <a:extLst>
              <a:ext uri="{FF2B5EF4-FFF2-40B4-BE49-F238E27FC236}">
                <a16:creationId xmlns:a16="http://schemas.microsoft.com/office/drawing/2014/main" id="{5FBDD8EA-9628-4CE5-8FD6-E4A331A0A10B}"/>
              </a:ext>
            </a:extLst>
          </p:cNvPr>
          <p:cNvSpPr/>
          <p:nvPr/>
        </p:nvSpPr>
        <p:spPr>
          <a:xfrm rot="18911450">
            <a:off x="11510554" y="3476248"/>
            <a:ext cx="159356" cy="159356"/>
          </a:xfrm>
          <a:prstGeom prst="roundRect">
            <a:avLst>
              <a:gd name="adj" fmla="val 29561"/>
            </a:avLst>
          </a:prstGeom>
          <a:solidFill>
            <a:schemeClr val="accent2"/>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56" name="gaoding-4">
            <a:extLst>
              <a:ext uri="{FF2B5EF4-FFF2-40B4-BE49-F238E27FC236}">
                <a16:creationId xmlns:a16="http://schemas.microsoft.com/office/drawing/2014/main" id="{600E4E0B-6733-4681-89FB-C39DED21AFE9}"/>
              </a:ext>
            </a:extLst>
          </p:cNvPr>
          <p:cNvSpPr/>
          <p:nvPr/>
        </p:nvSpPr>
        <p:spPr>
          <a:xfrm rot="1989316">
            <a:off x="2141959" y="4013142"/>
            <a:ext cx="236680" cy="236680"/>
          </a:xfrm>
          <a:prstGeom prst="roundRect">
            <a:avLst>
              <a:gd name="adj" fmla="val 29561"/>
            </a:avLst>
          </a:prstGeom>
          <a:solidFill>
            <a:schemeClr val="accent5"/>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57" name="gaoding-4">
            <a:extLst>
              <a:ext uri="{FF2B5EF4-FFF2-40B4-BE49-F238E27FC236}">
                <a16:creationId xmlns:a16="http://schemas.microsoft.com/office/drawing/2014/main" id="{3DCBDAAB-D57A-47E8-BEC2-7FFCA4D2FEDA}"/>
              </a:ext>
            </a:extLst>
          </p:cNvPr>
          <p:cNvSpPr/>
          <p:nvPr/>
        </p:nvSpPr>
        <p:spPr>
          <a:xfrm rot="21104609">
            <a:off x="7375740" y="6364225"/>
            <a:ext cx="405556" cy="405556"/>
          </a:xfrm>
          <a:prstGeom prst="roundRect">
            <a:avLst>
              <a:gd name="adj" fmla="val 29561"/>
            </a:avLst>
          </a:prstGeom>
          <a:solidFill>
            <a:schemeClr val="accent5"/>
          </a:solidFill>
          <a:ln w="12700" cap="flat" cmpd="sng" algn="ctr">
            <a:noFill/>
            <a:prstDash val="solid"/>
            <a:miter lim="800000"/>
          </a:ln>
          <a:effectLst>
            <a:softEdge rad="889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Tree>
    <p:custDataLst>
      <p:tags r:id="rId1"/>
    </p:custDataLst>
    <p:extLst>
      <p:ext uri="{BB962C8B-B14F-4D97-AF65-F5344CB8AC3E}">
        <p14:creationId xmlns:p14="http://schemas.microsoft.com/office/powerpoint/2010/main" val="1433983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2.1</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串口驱动程序开发</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75669B8D-48B3-8A21-3616-E6481627C6CC}"/>
              </a:ext>
            </a:extLst>
          </p:cNvPr>
          <p:cNvSpPr/>
          <p:nvPr/>
        </p:nvSpPr>
        <p:spPr>
          <a:xfrm>
            <a:off x="660400" y="1432708"/>
            <a:ext cx="7082388" cy="923330"/>
          </a:xfrm>
          <a:prstGeom prst="rect">
            <a:avLst/>
          </a:prstGeom>
          <a:noFill/>
        </p:spPr>
        <p:txBody>
          <a:bodyPr wrap="none" lIns="91440" tIns="45720" rIns="91440" bIns="45720">
            <a:spAutoFit/>
          </a:bodyPr>
          <a:lstStyle/>
          <a:p>
            <a:pPr algn="ctr"/>
            <a:r>
              <a:rPr lang="zh-CN" altLang="en-US" sz="5400" b="0" cap="none" spc="0" dirty="0">
                <a:ln w="0"/>
                <a:solidFill>
                  <a:schemeClr val="accent1"/>
                </a:solidFill>
                <a:effectLst>
                  <a:outerShdw blurRad="38100" dist="25400" dir="5400000" algn="ctr" rotWithShape="0">
                    <a:srgbClr val="6E747A">
                      <a:alpha val="43000"/>
                    </a:srgbClr>
                  </a:outerShdw>
                </a:effectLst>
              </a:rPr>
              <a:t>方案</a:t>
            </a:r>
            <a:r>
              <a:rPr lang="en-US" altLang="zh-CN" sz="5400" b="0" cap="none" spc="0" dirty="0">
                <a:ln w="0"/>
                <a:solidFill>
                  <a:schemeClr val="accent1"/>
                </a:solidFill>
                <a:effectLst>
                  <a:outerShdw blurRad="38100" dist="25400" dir="5400000" algn="ctr" rotWithShape="0">
                    <a:srgbClr val="6E747A">
                      <a:alpha val="43000"/>
                    </a:srgbClr>
                  </a:outerShdw>
                </a:effectLst>
              </a:rPr>
              <a:t>1 </a:t>
            </a:r>
            <a:r>
              <a:rPr lang="zh-CN" altLang="en-US" sz="5400" b="0" cap="none" spc="0" dirty="0">
                <a:ln w="0"/>
                <a:solidFill>
                  <a:schemeClr val="accent1"/>
                </a:solidFill>
                <a:effectLst>
                  <a:outerShdw blurRad="38100" dist="25400" dir="5400000" algn="ctr" rotWithShape="0">
                    <a:srgbClr val="6E747A">
                      <a:alpha val="43000"/>
                    </a:srgbClr>
                  </a:outerShdw>
                </a:effectLst>
              </a:rPr>
              <a:t>： 串口轮训机制</a:t>
            </a:r>
          </a:p>
        </p:txBody>
      </p:sp>
      <p:sp>
        <p:nvSpPr>
          <p:cNvPr id="4" name="矩形 3">
            <a:extLst>
              <a:ext uri="{FF2B5EF4-FFF2-40B4-BE49-F238E27FC236}">
                <a16:creationId xmlns:a16="http://schemas.microsoft.com/office/drawing/2014/main" id="{F69A021E-E717-A37F-C5B8-17515622203F}"/>
              </a:ext>
            </a:extLst>
          </p:cNvPr>
          <p:cNvSpPr/>
          <p:nvPr/>
        </p:nvSpPr>
        <p:spPr>
          <a:xfrm>
            <a:off x="680213" y="2505670"/>
            <a:ext cx="8310288" cy="923330"/>
          </a:xfrm>
          <a:prstGeom prst="rect">
            <a:avLst/>
          </a:prstGeom>
          <a:noFill/>
        </p:spPr>
        <p:txBody>
          <a:bodyPr wrap="none" lIns="91440" tIns="45720" rIns="91440" bIns="45720">
            <a:spAutoFit/>
          </a:bodyPr>
          <a:lstStyle/>
          <a:p>
            <a:pPr algn="ctr"/>
            <a:r>
              <a:rPr lang="zh-CN" altLang="en-US" sz="5400" b="0" cap="none" spc="0" dirty="0">
                <a:ln w="0"/>
                <a:solidFill>
                  <a:schemeClr val="accent1"/>
                </a:solidFill>
                <a:effectLst>
                  <a:outerShdw blurRad="38100" dist="25400" dir="5400000" algn="ctr" rotWithShape="0">
                    <a:srgbClr val="6E747A">
                      <a:alpha val="43000"/>
                    </a:srgbClr>
                  </a:outerShdw>
                </a:effectLst>
              </a:rPr>
              <a:t>方案</a:t>
            </a:r>
            <a:r>
              <a:rPr lang="en-US" altLang="zh-CN" sz="5400" dirty="0">
                <a:ln w="0"/>
                <a:solidFill>
                  <a:schemeClr val="accent1"/>
                </a:solidFill>
                <a:effectLst>
                  <a:outerShdw blurRad="38100" dist="25400" dir="5400000" algn="ctr" rotWithShape="0">
                    <a:srgbClr val="6E747A">
                      <a:alpha val="43000"/>
                    </a:srgbClr>
                  </a:outerShdw>
                </a:effectLst>
              </a:rPr>
              <a:t>2</a:t>
            </a:r>
            <a:r>
              <a:rPr lang="en-US" altLang="zh-CN" sz="5400" b="0" cap="none" spc="0" dirty="0">
                <a:ln w="0"/>
                <a:solidFill>
                  <a:schemeClr val="accent1"/>
                </a:solidFill>
                <a:effectLst>
                  <a:outerShdw blurRad="38100" dist="25400" dir="5400000" algn="ctr" rotWithShape="0">
                    <a:srgbClr val="6E747A">
                      <a:alpha val="43000"/>
                    </a:srgbClr>
                  </a:outerShdw>
                </a:effectLst>
              </a:rPr>
              <a:t> </a:t>
            </a:r>
            <a:r>
              <a:rPr lang="zh-CN" altLang="en-US" sz="5400" b="0" cap="none" spc="0" dirty="0">
                <a:ln w="0"/>
                <a:solidFill>
                  <a:schemeClr val="accent1"/>
                </a:solidFill>
                <a:effectLst>
                  <a:outerShdw blurRad="38100" dist="25400" dir="5400000" algn="ctr" rotWithShape="0">
                    <a:srgbClr val="6E747A">
                      <a:alpha val="43000"/>
                    </a:srgbClr>
                  </a:outerShdw>
                </a:effectLst>
              </a:rPr>
              <a:t>：串口中断访问机制</a:t>
            </a:r>
          </a:p>
        </p:txBody>
      </p:sp>
      <p:sp>
        <p:nvSpPr>
          <p:cNvPr id="6" name="文本框 5">
            <a:extLst>
              <a:ext uri="{FF2B5EF4-FFF2-40B4-BE49-F238E27FC236}">
                <a16:creationId xmlns:a16="http://schemas.microsoft.com/office/drawing/2014/main" id="{96B4D2DD-7B73-89AF-1A8C-43B1668D504E}"/>
              </a:ext>
            </a:extLst>
          </p:cNvPr>
          <p:cNvSpPr txBox="1"/>
          <p:nvPr/>
        </p:nvSpPr>
        <p:spPr>
          <a:xfrm>
            <a:off x="680213" y="3866376"/>
            <a:ext cx="9192450" cy="923330"/>
          </a:xfrm>
          <a:prstGeom prst="rect">
            <a:avLst/>
          </a:prstGeom>
          <a:noFill/>
        </p:spPr>
        <p:txBody>
          <a:bodyPr wrap="square">
            <a:spAutoFit/>
          </a:bodyPr>
          <a:lstStyle/>
          <a:p>
            <a:r>
              <a:rPr lang="zh-CN" altLang="en-US" dirty="0"/>
              <a:t>基本串口驱动程序实现思路从底层机制大体有两种一种是通过轮训机制，不断访问串口从而实现数据的收发，但是会导致cpu占用过高，第二种是使用中断或者DMA等技术实现串口的非实时读取，但是可以保证cpu占用率低并且保证数据有效。</a:t>
            </a:r>
          </a:p>
        </p:txBody>
      </p:sp>
    </p:spTree>
    <p:custDataLst>
      <p:tags r:id="rId1"/>
    </p:custDataLst>
    <p:extLst>
      <p:ext uri="{BB962C8B-B14F-4D97-AF65-F5344CB8AC3E}">
        <p14:creationId xmlns:p14="http://schemas.microsoft.com/office/powerpoint/2010/main" val="2048932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串口驱动程序步骤</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1EFB485E-ED15-E3CC-E8EC-95235E9871E6}"/>
              </a:ext>
            </a:extLst>
          </p:cNvPr>
          <p:cNvSpPr txBox="1"/>
          <p:nvPr/>
        </p:nvSpPr>
        <p:spPr>
          <a:xfrm>
            <a:off x="664119" y="1432708"/>
            <a:ext cx="9877758" cy="646331"/>
          </a:xfrm>
          <a:prstGeom prst="rect">
            <a:avLst/>
          </a:prstGeom>
          <a:noFill/>
        </p:spPr>
        <p:txBody>
          <a:bodyPr wrap="square">
            <a:spAutoFit/>
          </a:bodyPr>
          <a:lstStyle/>
          <a:p>
            <a:r>
              <a:rPr lang="zh-CN" altLang="en-US" dirty="0"/>
              <a:t>步骤一</a:t>
            </a:r>
            <a:r>
              <a:rPr lang="en-US" altLang="zh-CN" dirty="0"/>
              <a:t>  :</a:t>
            </a:r>
            <a:r>
              <a:rPr lang="zh-CN" altLang="en-US" dirty="0"/>
              <a:t>  制定设备间串口协议，波特率、数据位、停止位和校验位等。在开发驱动之前，需要确认设备和设备之间所使用的串口通信协议，以便能够正确地配置和初始化串口。</a:t>
            </a:r>
          </a:p>
        </p:txBody>
      </p:sp>
      <p:sp>
        <p:nvSpPr>
          <p:cNvPr id="8" name="文本框 7">
            <a:extLst>
              <a:ext uri="{FF2B5EF4-FFF2-40B4-BE49-F238E27FC236}">
                <a16:creationId xmlns:a16="http://schemas.microsoft.com/office/drawing/2014/main" id="{F543858E-530E-2614-A38E-4EB5C092B804}"/>
              </a:ext>
            </a:extLst>
          </p:cNvPr>
          <p:cNvSpPr txBox="1"/>
          <p:nvPr/>
        </p:nvSpPr>
        <p:spPr>
          <a:xfrm>
            <a:off x="660399" y="2308607"/>
            <a:ext cx="9877757" cy="646331"/>
          </a:xfrm>
          <a:prstGeom prst="rect">
            <a:avLst/>
          </a:prstGeom>
          <a:noFill/>
        </p:spPr>
        <p:txBody>
          <a:bodyPr wrap="square">
            <a:spAutoFit/>
          </a:bodyPr>
          <a:lstStyle/>
          <a:p>
            <a:r>
              <a:rPr lang="zh-CN" altLang="en-US" dirty="0"/>
              <a:t>步骤二 ：确认串口的硬件信息，保证串口硬件相同，底层物理特性一致，如不一致需要通过CP2102等芯片进行数据转换。同时还需要确认单台设备串口的物理接口、I/O地址、中断号等。</a:t>
            </a:r>
          </a:p>
        </p:txBody>
      </p:sp>
      <p:sp>
        <p:nvSpPr>
          <p:cNvPr id="12" name="文本框 11">
            <a:extLst>
              <a:ext uri="{FF2B5EF4-FFF2-40B4-BE49-F238E27FC236}">
                <a16:creationId xmlns:a16="http://schemas.microsoft.com/office/drawing/2014/main" id="{7CC788AA-9DA8-42CC-F9B7-07D440EA07FC}"/>
              </a:ext>
            </a:extLst>
          </p:cNvPr>
          <p:cNvSpPr txBox="1"/>
          <p:nvPr/>
        </p:nvSpPr>
        <p:spPr>
          <a:xfrm>
            <a:off x="664118" y="3329375"/>
            <a:ext cx="9874037" cy="646331"/>
          </a:xfrm>
          <a:prstGeom prst="rect">
            <a:avLst/>
          </a:prstGeom>
          <a:noFill/>
        </p:spPr>
        <p:txBody>
          <a:bodyPr wrap="square">
            <a:spAutoFit/>
          </a:bodyPr>
          <a:lstStyle/>
          <a:p>
            <a:r>
              <a:rPr lang="zh-CN" altLang="en-US" dirty="0"/>
              <a:t>步骤三：</a:t>
            </a:r>
            <a:r>
              <a:rPr lang="en-US" altLang="zh-CN" dirty="0"/>
              <a:t> </a:t>
            </a:r>
            <a:r>
              <a:rPr lang="zh-CN" altLang="en-US" dirty="0"/>
              <a:t>编写串口驱动程序，根据操作系统根据操作系统的要求，编写对应的驱动程序。驱动程序需要包括串口的初始化、数据传输、中断处理等功能。</a:t>
            </a:r>
          </a:p>
        </p:txBody>
      </p:sp>
      <p:sp>
        <p:nvSpPr>
          <p:cNvPr id="14" name="文本框 13">
            <a:extLst>
              <a:ext uri="{FF2B5EF4-FFF2-40B4-BE49-F238E27FC236}">
                <a16:creationId xmlns:a16="http://schemas.microsoft.com/office/drawing/2014/main" id="{E83C7ADE-4399-CF5E-C4A2-BCC2C123FC56}"/>
              </a:ext>
            </a:extLst>
          </p:cNvPr>
          <p:cNvSpPr txBox="1"/>
          <p:nvPr/>
        </p:nvSpPr>
        <p:spPr>
          <a:xfrm>
            <a:off x="663324" y="4350143"/>
            <a:ext cx="9874037" cy="923330"/>
          </a:xfrm>
          <a:prstGeom prst="rect">
            <a:avLst/>
          </a:prstGeom>
          <a:noFill/>
        </p:spPr>
        <p:txBody>
          <a:bodyPr wrap="square">
            <a:spAutoFit/>
          </a:bodyPr>
          <a:lstStyle/>
          <a:p>
            <a:r>
              <a:rPr lang="zh-CN" altLang="en-US" dirty="0"/>
              <a:t>步骤四：测试和调试，完成驱动程序后完成驱动程序的编写后，需要进行测试和调试。首先完成常规调用代码的实现，然后可以使用串口调试工具等工具对驱动程序进行测试，确认串口通信是否正常，数据是否正确传输等。</a:t>
            </a:r>
          </a:p>
        </p:txBody>
      </p:sp>
    </p:spTree>
    <p:custDataLst>
      <p:tags r:id="rId1"/>
    </p:custDataLst>
    <p:extLst>
      <p:ext uri="{BB962C8B-B14F-4D97-AF65-F5344CB8AC3E}">
        <p14:creationId xmlns:p14="http://schemas.microsoft.com/office/powerpoint/2010/main" val="1798243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2.3</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串口代码结构</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3" name="图片 2">
            <a:extLst>
              <a:ext uri="{FF2B5EF4-FFF2-40B4-BE49-F238E27FC236}">
                <a16:creationId xmlns:a16="http://schemas.microsoft.com/office/drawing/2014/main" id="{AA869815-2796-D222-9BB4-FDE7F23F7330}"/>
              </a:ext>
            </a:extLst>
          </p:cNvPr>
          <p:cNvPicPr>
            <a:picLocks noChangeAspect="1"/>
          </p:cNvPicPr>
          <p:nvPr/>
        </p:nvPicPr>
        <p:blipFill>
          <a:blip r:embed="rId5"/>
          <a:stretch>
            <a:fillRect/>
          </a:stretch>
        </p:blipFill>
        <p:spPr>
          <a:xfrm>
            <a:off x="660400" y="1321019"/>
            <a:ext cx="3095625" cy="2028825"/>
          </a:xfrm>
          <a:prstGeom prst="rect">
            <a:avLst/>
          </a:prstGeom>
        </p:spPr>
      </p:pic>
      <p:sp>
        <p:nvSpPr>
          <p:cNvPr id="7" name="文本框 6">
            <a:extLst>
              <a:ext uri="{FF2B5EF4-FFF2-40B4-BE49-F238E27FC236}">
                <a16:creationId xmlns:a16="http://schemas.microsoft.com/office/drawing/2014/main" id="{6EE8E909-ADAD-C809-C4D7-548C09ED1D58}"/>
              </a:ext>
            </a:extLst>
          </p:cNvPr>
          <p:cNvSpPr txBox="1"/>
          <p:nvPr/>
        </p:nvSpPr>
        <p:spPr>
          <a:xfrm>
            <a:off x="5643154" y="2011680"/>
            <a:ext cx="4519749" cy="2308324"/>
          </a:xfrm>
          <a:prstGeom prst="rect">
            <a:avLst/>
          </a:prstGeom>
          <a:noFill/>
        </p:spPr>
        <p:txBody>
          <a:bodyPr wrap="square" rtlCol="0">
            <a:spAutoFit/>
          </a:bodyPr>
          <a:lstStyle/>
          <a:p>
            <a:r>
              <a:rPr lang="zh-CN" altLang="en-US" dirty="0"/>
              <a:t>代码目录中，采用车机控制结构，从</a:t>
            </a:r>
            <a:r>
              <a:rPr lang="en-US" altLang="zh-CN" dirty="0"/>
              <a:t>main</a:t>
            </a:r>
            <a:r>
              <a:rPr lang="zh-CN" altLang="en-US" dirty="0"/>
              <a:t>函数作为入口函数初始化串口，并启动串口接收函数</a:t>
            </a:r>
            <a:r>
              <a:rPr lang="en-US" altLang="zh-CN" dirty="0"/>
              <a:t>.</a:t>
            </a:r>
          </a:p>
          <a:p>
            <a:r>
              <a:rPr lang="zh-CN" altLang="en-US" dirty="0"/>
              <a:t>在</a:t>
            </a:r>
            <a:r>
              <a:rPr lang="en-US" altLang="zh-CN" dirty="0" err="1"/>
              <a:t>pthread_usr</a:t>
            </a:r>
            <a:r>
              <a:rPr lang="zh-CN" altLang="en-US" dirty="0"/>
              <a:t>当中进行用户线程开启。</a:t>
            </a:r>
            <a:endParaRPr lang="en-US" altLang="zh-CN" dirty="0"/>
          </a:p>
          <a:p>
            <a:r>
              <a:rPr lang="zh-CN" altLang="en-US" dirty="0"/>
              <a:t>有关车机底盘控制的代码在</a:t>
            </a:r>
            <a:r>
              <a:rPr lang="en-US" altLang="zh-CN" dirty="0" err="1"/>
              <a:t>serial_procotal</a:t>
            </a:r>
            <a:r>
              <a:rPr lang="zh-CN" altLang="en-US" dirty="0"/>
              <a:t>当中。</a:t>
            </a:r>
            <a:endParaRPr lang="en-US" altLang="zh-CN" dirty="0"/>
          </a:p>
          <a:p>
            <a:r>
              <a:rPr lang="zh-CN" altLang="en-US" dirty="0"/>
              <a:t>当然我们也可以任意在其中重新构建自己的线程来进行其他功能的实现。</a:t>
            </a:r>
            <a:endParaRPr lang="en-US" altLang="zh-CN" dirty="0"/>
          </a:p>
        </p:txBody>
      </p:sp>
    </p:spTree>
    <p:custDataLst>
      <p:tags r:id="rId1"/>
    </p:custDataLst>
    <p:extLst>
      <p:ext uri="{BB962C8B-B14F-4D97-AF65-F5344CB8AC3E}">
        <p14:creationId xmlns:p14="http://schemas.microsoft.com/office/powerpoint/2010/main" val="1266618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2.4 </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串口测试驱动开发</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081F87A2-316D-FE43-7E5A-38DA42C32735}"/>
              </a:ext>
            </a:extLst>
          </p:cNvPr>
          <p:cNvPicPr>
            <a:picLocks noChangeAspect="1"/>
          </p:cNvPicPr>
          <p:nvPr/>
        </p:nvPicPr>
        <p:blipFill>
          <a:blip r:embed="rId5"/>
          <a:stretch>
            <a:fillRect/>
          </a:stretch>
        </p:blipFill>
        <p:spPr>
          <a:xfrm>
            <a:off x="594024" y="1315014"/>
            <a:ext cx="6754168" cy="3600953"/>
          </a:xfrm>
          <a:prstGeom prst="rect">
            <a:avLst/>
          </a:prstGeom>
        </p:spPr>
      </p:pic>
      <p:sp>
        <p:nvSpPr>
          <p:cNvPr id="5" name="文本框 4">
            <a:extLst>
              <a:ext uri="{FF2B5EF4-FFF2-40B4-BE49-F238E27FC236}">
                <a16:creationId xmlns:a16="http://schemas.microsoft.com/office/drawing/2014/main" id="{1521D1CA-3495-4180-CF7D-509EB9C430C6}"/>
              </a:ext>
            </a:extLst>
          </p:cNvPr>
          <p:cNvSpPr txBox="1"/>
          <p:nvPr/>
        </p:nvSpPr>
        <p:spPr>
          <a:xfrm>
            <a:off x="7942217" y="2438400"/>
            <a:ext cx="3396343" cy="369332"/>
          </a:xfrm>
          <a:prstGeom prst="rect">
            <a:avLst/>
          </a:prstGeom>
          <a:noFill/>
        </p:spPr>
        <p:txBody>
          <a:bodyPr wrap="square" rtlCol="0">
            <a:spAutoFit/>
          </a:bodyPr>
          <a:lstStyle/>
          <a:p>
            <a:r>
              <a:rPr lang="zh-CN" altLang="en-US" dirty="0"/>
              <a:t>首先定义串口文件描述符</a:t>
            </a:r>
          </a:p>
        </p:txBody>
      </p:sp>
      <p:sp>
        <p:nvSpPr>
          <p:cNvPr id="6" name="文本框 5">
            <a:extLst>
              <a:ext uri="{FF2B5EF4-FFF2-40B4-BE49-F238E27FC236}">
                <a16:creationId xmlns:a16="http://schemas.microsoft.com/office/drawing/2014/main" id="{282E151C-C310-2C68-0227-3876E87D5C2A}"/>
              </a:ext>
            </a:extLst>
          </p:cNvPr>
          <p:cNvSpPr txBox="1"/>
          <p:nvPr/>
        </p:nvSpPr>
        <p:spPr>
          <a:xfrm>
            <a:off x="7942217" y="2930824"/>
            <a:ext cx="3396343" cy="923330"/>
          </a:xfrm>
          <a:prstGeom prst="rect">
            <a:avLst/>
          </a:prstGeom>
          <a:noFill/>
        </p:spPr>
        <p:txBody>
          <a:bodyPr wrap="square" rtlCol="0">
            <a:spAutoFit/>
          </a:bodyPr>
          <a:lstStyle/>
          <a:p>
            <a:r>
              <a:rPr lang="zh-CN" altLang="en-US" dirty="0"/>
              <a:t>打开串口描述符对应的文件作为串口读写文件位置，并设置为可读写模式</a:t>
            </a:r>
          </a:p>
        </p:txBody>
      </p:sp>
      <p:sp>
        <p:nvSpPr>
          <p:cNvPr id="8" name="文本框 7">
            <a:extLst>
              <a:ext uri="{FF2B5EF4-FFF2-40B4-BE49-F238E27FC236}">
                <a16:creationId xmlns:a16="http://schemas.microsoft.com/office/drawing/2014/main" id="{9927D8C1-E212-9319-0655-0AF9CCA9FFDB}"/>
              </a:ext>
            </a:extLst>
          </p:cNvPr>
          <p:cNvSpPr txBox="1"/>
          <p:nvPr/>
        </p:nvSpPr>
        <p:spPr>
          <a:xfrm>
            <a:off x="7942217" y="3727103"/>
            <a:ext cx="3396343" cy="369332"/>
          </a:xfrm>
          <a:prstGeom prst="rect">
            <a:avLst/>
          </a:prstGeom>
          <a:noFill/>
        </p:spPr>
        <p:txBody>
          <a:bodyPr wrap="square" rtlCol="0">
            <a:spAutoFit/>
          </a:bodyPr>
          <a:lstStyle/>
          <a:p>
            <a:r>
              <a:rPr lang="zh-CN" altLang="en-US" dirty="0"/>
              <a:t>进行串口初始化相关的工作</a:t>
            </a:r>
          </a:p>
        </p:txBody>
      </p:sp>
      <p:sp>
        <p:nvSpPr>
          <p:cNvPr id="9" name="文本框 8">
            <a:extLst>
              <a:ext uri="{FF2B5EF4-FFF2-40B4-BE49-F238E27FC236}">
                <a16:creationId xmlns:a16="http://schemas.microsoft.com/office/drawing/2014/main" id="{ECE1A1EA-A7B9-16E2-9CB6-36DEEF91BC80}"/>
              </a:ext>
            </a:extLst>
          </p:cNvPr>
          <p:cNvSpPr txBox="1"/>
          <p:nvPr/>
        </p:nvSpPr>
        <p:spPr>
          <a:xfrm>
            <a:off x="7942217" y="4471685"/>
            <a:ext cx="3396343" cy="646331"/>
          </a:xfrm>
          <a:prstGeom prst="rect">
            <a:avLst/>
          </a:prstGeom>
          <a:noFill/>
        </p:spPr>
        <p:txBody>
          <a:bodyPr wrap="square" rtlCol="0">
            <a:spAutoFit/>
          </a:bodyPr>
          <a:lstStyle/>
          <a:p>
            <a:r>
              <a:rPr lang="zh-CN" altLang="en-US" dirty="0"/>
              <a:t>时刻要注意写上报错和异常信号，这是编写串口驱动的良好习惯</a:t>
            </a:r>
          </a:p>
        </p:txBody>
      </p:sp>
    </p:spTree>
    <p:custDataLst>
      <p:tags r:id="rId1"/>
    </p:custDataLst>
    <p:extLst>
      <p:ext uri="{BB962C8B-B14F-4D97-AF65-F5344CB8AC3E}">
        <p14:creationId xmlns:p14="http://schemas.microsoft.com/office/powerpoint/2010/main" val="41536676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2.4</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串口代码结构</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57AF1632-15D4-4D0E-9516-C0AD772A9F8A}"/>
              </a:ext>
            </a:extLst>
          </p:cNvPr>
          <p:cNvPicPr>
            <a:picLocks noChangeAspect="1"/>
          </p:cNvPicPr>
          <p:nvPr/>
        </p:nvPicPr>
        <p:blipFill>
          <a:blip r:embed="rId5"/>
          <a:stretch>
            <a:fillRect/>
          </a:stretch>
        </p:blipFill>
        <p:spPr>
          <a:xfrm>
            <a:off x="660400" y="1313676"/>
            <a:ext cx="6906589" cy="5544324"/>
          </a:xfrm>
          <a:prstGeom prst="rect">
            <a:avLst/>
          </a:prstGeom>
        </p:spPr>
      </p:pic>
      <p:sp>
        <p:nvSpPr>
          <p:cNvPr id="6" name="矩形 5">
            <a:extLst>
              <a:ext uri="{FF2B5EF4-FFF2-40B4-BE49-F238E27FC236}">
                <a16:creationId xmlns:a16="http://schemas.microsoft.com/office/drawing/2014/main" id="{1EE1669E-7161-5CD0-601A-A0D123B69280}"/>
              </a:ext>
            </a:extLst>
          </p:cNvPr>
          <p:cNvSpPr/>
          <p:nvPr/>
        </p:nvSpPr>
        <p:spPr>
          <a:xfrm>
            <a:off x="1149531" y="4084320"/>
            <a:ext cx="5982789" cy="592183"/>
          </a:xfrm>
          <a:prstGeom prst="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solidFill>
                <a:srgbClr val="FF0000"/>
              </a:solidFill>
            </a:endParaRPr>
          </a:p>
        </p:txBody>
      </p:sp>
      <p:cxnSp>
        <p:nvCxnSpPr>
          <p:cNvPr id="9" name="直接箭头连接符 8">
            <a:extLst>
              <a:ext uri="{FF2B5EF4-FFF2-40B4-BE49-F238E27FC236}">
                <a16:creationId xmlns:a16="http://schemas.microsoft.com/office/drawing/2014/main" id="{1650B6D8-2C79-1BD2-E736-FB1E308BF3D1}"/>
              </a:ext>
            </a:extLst>
          </p:cNvPr>
          <p:cNvCxnSpPr/>
          <p:nvPr/>
        </p:nvCxnSpPr>
        <p:spPr>
          <a:xfrm flipV="1">
            <a:off x="7132320" y="2394857"/>
            <a:ext cx="1358537" cy="20465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2D934218-FFF4-5E81-7013-AA72EB1805F0}"/>
              </a:ext>
            </a:extLst>
          </p:cNvPr>
          <p:cNvSpPr txBox="1"/>
          <p:nvPr/>
        </p:nvSpPr>
        <p:spPr>
          <a:xfrm>
            <a:off x="8604069" y="2394857"/>
            <a:ext cx="3004457" cy="646331"/>
          </a:xfrm>
          <a:prstGeom prst="rect">
            <a:avLst/>
          </a:prstGeom>
          <a:noFill/>
        </p:spPr>
        <p:txBody>
          <a:bodyPr wrap="square" rtlCol="0">
            <a:spAutoFit/>
          </a:bodyPr>
          <a:lstStyle/>
          <a:p>
            <a:r>
              <a:rPr lang="zh-CN" altLang="en-US" dirty="0"/>
              <a:t>装载串口数据发送结构体进行数据发送</a:t>
            </a:r>
          </a:p>
        </p:txBody>
      </p:sp>
      <p:sp>
        <p:nvSpPr>
          <p:cNvPr id="11" name="文本框 10">
            <a:extLst>
              <a:ext uri="{FF2B5EF4-FFF2-40B4-BE49-F238E27FC236}">
                <a16:creationId xmlns:a16="http://schemas.microsoft.com/office/drawing/2014/main" id="{55299D46-C52C-65E3-2250-DED5C317E7D0}"/>
              </a:ext>
            </a:extLst>
          </p:cNvPr>
          <p:cNvSpPr txBox="1"/>
          <p:nvPr/>
        </p:nvSpPr>
        <p:spPr>
          <a:xfrm>
            <a:off x="8743406" y="3927566"/>
            <a:ext cx="2865120" cy="923330"/>
          </a:xfrm>
          <a:prstGeom prst="rect">
            <a:avLst/>
          </a:prstGeom>
          <a:noFill/>
        </p:spPr>
        <p:txBody>
          <a:bodyPr wrap="square" rtlCol="0">
            <a:spAutoFit/>
          </a:bodyPr>
          <a:lstStyle/>
          <a:p>
            <a:r>
              <a:rPr lang="en-US" altLang="zh-CN" dirty="0"/>
              <a:t>Write</a:t>
            </a:r>
            <a:r>
              <a:rPr lang="zh-CN" altLang="en-US" dirty="0"/>
              <a:t>函数装载，串口文件描述符，  需要发送的数据  ，帧长度</a:t>
            </a:r>
          </a:p>
        </p:txBody>
      </p:sp>
    </p:spTree>
    <p:custDataLst>
      <p:tags r:id="rId1"/>
    </p:custDataLst>
    <p:extLst>
      <p:ext uri="{BB962C8B-B14F-4D97-AF65-F5344CB8AC3E}">
        <p14:creationId xmlns:p14="http://schemas.microsoft.com/office/powerpoint/2010/main" val="38802858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2.4</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串口代码结构</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B5C67C8E-89CF-B67B-47C0-24FCA7B04EBF}"/>
              </a:ext>
            </a:extLst>
          </p:cNvPr>
          <p:cNvSpPr txBox="1"/>
          <p:nvPr/>
        </p:nvSpPr>
        <p:spPr>
          <a:xfrm>
            <a:off x="660400" y="2055223"/>
            <a:ext cx="7813040" cy="646331"/>
          </a:xfrm>
          <a:prstGeom prst="rect">
            <a:avLst/>
          </a:prstGeom>
          <a:noFill/>
        </p:spPr>
        <p:txBody>
          <a:bodyPr wrap="square" rtlCol="0">
            <a:spAutoFit/>
          </a:bodyPr>
          <a:lstStyle/>
          <a:p>
            <a:r>
              <a:rPr lang="zh-CN" altLang="en-US" dirty="0"/>
              <a:t>程序运行效果，小车底盘先上电后进入自旋模式并且保持</a:t>
            </a:r>
            <a:r>
              <a:rPr lang="en-US" altLang="zh-CN" dirty="0"/>
              <a:t>-200</a:t>
            </a:r>
            <a:r>
              <a:rPr lang="zh-CN" altLang="en-US" dirty="0"/>
              <a:t>的角速度持续进行自旋</a:t>
            </a:r>
          </a:p>
        </p:txBody>
      </p:sp>
    </p:spTree>
    <p:custDataLst>
      <p:tags r:id="rId1"/>
    </p:custDataLst>
    <p:extLst>
      <p:ext uri="{BB962C8B-B14F-4D97-AF65-F5344CB8AC3E}">
        <p14:creationId xmlns:p14="http://schemas.microsoft.com/office/powerpoint/2010/main" val="25589558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iSHEJI-3">
            <a:extLst>
              <a:ext uri="{FF2B5EF4-FFF2-40B4-BE49-F238E27FC236}">
                <a16:creationId xmlns:a16="http://schemas.microsoft.com/office/drawing/2014/main" id="{85A6C100-A2E6-47FC-AF0B-873370ED9F1E}"/>
              </a:ext>
            </a:extLst>
          </p:cNvPr>
          <p:cNvSpPr>
            <a:spLocks noChangeArrowheads="1"/>
          </p:cNvSpPr>
          <p:nvPr/>
        </p:nvSpPr>
        <p:spPr bwMode="auto">
          <a:xfrm>
            <a:off x="1003300" y="1108755"/>
            <a:ext cx="3129062" cy="3200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ysClr val="windowText" lastClr="000000"/>
                </a:solidFill>
                <a:latin typeface="Arial" panose="020B0604020202020204" pitchFamily="34" charset="0"/>
              </a:defRPr>
            </a:lvl1pPr>
            <a:lvl2pPr marL="457200" eaLnBrk="0" fontAlgn="base" hangingPunct="0">
              <a:spcBef>
                <a:spcPct val="0"/>
              </a:spcBef>
              <a:spcAft>
                <a:spcPct val="0"/>
              </a:spcAft>
              <a:defRPr>
                <a:solidFill>
                  <a:sysClr val="windowText" lastClr="000000"/>
                </a:solidFill>
                <a:latin typeface="Arial" panose="020B0604020202020204" pitchFamily="34" charset="0"/>
              </a:defRPr>
            </a:lvl2pPr>
            <a:lvl3pPr marL="914400" eaLnBrk="0" fontAlgn="base" hangingPunct="0">
              <a:spcBef>
                <a:spcPct val="0"/>
              </a:spcBef>
              <a:spcAft>
                <a:spcPct val="0"/>
              </a:spcAft>
              <a:defRPr>
                <a:solidFill>
                  <a:sysClr val="windowText" lastClr="000000"/>
                </a:solidFill>
                <a:latin typeface="Arial" panose="020B0604020202020204" pitchFamily="34" charset="0"/>
              </a:defRPr>
            </a:lvl3pPr>
            <a:lvl4pPr marL="1371600" eaLnBrk="0" fontAlgn="base" hangingPunct="0">
              <a:spcBef>
                <a:spcPct val="0"/>
              </a:spcBef>
              <a:spcAft>
                <a:spcPct val="0"/>
              </a:spcAft>
              <a:defRPr>
                <a:solidFill>
                  <a:sysClr val="windowText" lastClr="000000"/>
                </a:solidFill>
                <a:latin typeface="Arial" panose="020B0604020202020204" pitchFamily="34" charset="0"/>
              </a:defRPr>
            </a:lvl4pPr>
            <a:lvl5pPr marL="1828800" eaLnBrk="0" fontAlgn="base" hangingPunct="0">
              <a:spcBef>
                <a:spcPct val="0"/>
              </a:spcBef>
              <a:spcAft>
                <a:spcPct val="0"/>
              </a:spcAft>
              <a:defRPr>
                <a:solidFill>
                  <a:sysClr val="windowText" lastClr="000000"/>
                </a:solidFill>
                <a:latin typeface="Arial" panose="020B0604020202020204" pitchFamily="34" charset="0"/>
              </a:defRPr>
            </a:lvl5pPr>
            <a:lvl6pPr marL="2286000" eaLnBrk="0" fontAlgn="base" hangingPunct="0">
              <a:spcBef>
                <a:spcPct val="0"/>
              </a:spcBef>
              <a:spcAft>
                <a:spcPct val="0"/>
              </a:spcAft>
              <a:defRPr>
                <a:solidFill>
                  <a:sysClr val="windowText" lastClr="000000"/>
                </a:solidFill>
                <a:latin typeface="Arial" panose="020B0604020202020204" pitchFamily="34" charset="0"/>
              </a:defRPr>
            </a:lvl6pPr>
            <a:lvl7pPr marL="2743200" eaLnBrk="0" fontAlgn="base" hangingPunct="0">
              <a:spcBef>
                <a:spcPct val="0"/>
              </a:spcBef>
              <a:spcAft>
                <a:spcPct val="0"/>
              </a:spcAft>
              <a:defRPr>
                <a:solidFill>
                  <a:sysClr val="windowText" lastClr="000000"/>
                </a:solidFill>
                <a:latin typeface="Arial" panose="020B0604020202020204" pitchFamily="34" charset="0"/>
              </a:defRPr>
            </a:lvl7pPr>
            <a:lvl8pPr marL="3200400" eaLnBrk="0" fontAlgn="base" hangingPunct="0">
              <a:spcBef>
                <a:spcPct val="0"/>
              </a:spcBef>
              <a:spcAft>
                <a:spcPct val="0"/>
              </a:spcAft>
              <a:defRPr>
                <a:solidFill>
                  <a:sysClr val="windowText" lastClr="000000"/>
                </a:solidFill>
                <a:latin typeface="Arial" panose="020B0604020202020204" pitchFamily="34" charset="0"/>
              </a:defRPr>
            </a:lvl8pPr>
            <a:lvl9pPr marL="3657600" eaLnBrk="0" fontAlgn="base" hangingPunct="0">
              <a:spcBef>
                <a:spcPct val="0"/>
              </a:spcBef>
              <a:spcAft>
                <a:spcPct val="0"/>
              </a:spcAft>
              <a:defRPr>
                <a:solidFill>
                  <a:sysClr val="windowText" lastClr="000000"/>
                </a:solidFill>
                <a:latin typeface="Arial" panose="020B0604020202020204" pitchFamily="34" charset="0"/>
              </a:defRPr>
            </a:lvl9pPr>
          </a:lstStyle>
          <a:p>
            <a:pPr marL="0" marR="0" lvl="0" indent="0" algn="l" defTabSz="609600" rtl="0" eaLnBrk="0" fontAlgn="base" latinLnBrk="0" hangingPunct="0">
              <a:lnSpc>
                <a:spcPct val="100000"/>
              </a:lnSpc>
              <a:spcBef>
                <a:spcPct val="0"/>
              </a:spcBef>
              <a:spcAft>
                <a:spcPct val="0"/>
              </a:spcAft>
              <a:buClrTx/>
              <a:buSzTx/>
              <a:buFontTx/>
              <a:buNone/>
              <a:tabLst/>
              <a:defRPr/>
            </a:pPr>
            <a:r>
              <a:rPr kumimoji="0" lang="en-US" altLang="en-US" sz="20800" b="0" i="0" u="none" strike="noStrike" kern="1200" cap="none" spc="0" normalizeH="0" baseline="0" noProof="0" dirty="0">
                <a:ln w="19050">
                  <a:noFill/>
                </a:ln>
                <a:solidFill>
                  <a:srgbClr val="1086F4"/>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sym typeface="字魂59号-创粗黑" panose="00000500000000000000" pitchFamily="2" charset="-122"/>
              </a:rPr>
              <a:t>03</a:t>
            </a:r>
          </a:p>
        </p:txBody>
      </p:sp>
      <p:sp>
        <p:nvSpPr>
          <p:cNvPr id="26" name="iSHEJI-4">
            <a:extLst>
              <a:ext uri="{FF2B5EF4-FFF2-40B4-BE49-F238E27FC236}">
                <a16:creationId xmlns:a16="http://schemas.microsoft.com/office/drawing/2014/main" id="{48B20537-26C9-4FD9-A29F-FF200FBCAC2E}"/>
              </a:ext>
            </a:extLst>
          </p:cNvPr>
          <p:cNvSpPr txBox="1"/>
          <p:nvPr/>
        </p:nvSpPr>
        <p:spPr>
          <a:xfrm>
            <a:off x="3733563" y="3971077"/>
            <a:ext cx="7785337" cy="677108"/>
          </a:xfrm>
          <a:prstGeom prst="rect">
            <a:avLst/>
          </a:prstGeom>
          <a:no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4400" b="0" i="0" u="none" strike="noStrike" kern="1200" cap="none" spc="0" normalizeH="0" baseline="0" noProof="0" dirty="0">
                <a:ln>
                  <a:noFill/>
                </a:ln>
                <a:solidFill>
                  <a:srgbClr val="1086F4"/>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Operating system and UART </a:t>
            </a:r>
          </a:p>
        </p:txBody>
      </p:sp>
      <p:sp>
        <p:nvSpPr>
          <p:cNvPr id="27" name="iSHEJI-5">
            <a:extLst>
              <a:ext uri="{FF2B5EF4-FFF2-40B4-BE49-F238E27FC236}">
                <a16:creationId xmlns:a16="http://schemas.microsoft.com/office/drawing/2014/main" id="{3CEE8F7C-EAB6-4695-94CC-2E7C2C959BDD}"/>
              </a:ext>
            </a:extLst>
          </p:cNvPr>
          <p:cNvSpPr txBox="1"/>
          <p:nvPr/>
        </p:nvSpPr>
        <p:spPr>
          <a:xfrm>
            <a:off x="4940175" y="4704329"/>
            <a:ext cx="6578725" cy="369332"/>
          </a:xfrm>
          <a:prstGeom prst="rect">
            <a:avLst/>
          </a:prstGeom>
          <a:noFill/>
        </p:spPr>
        <p:txBody>
          <a:bodyPr wrap="none" lIns="0" tIns="0" rIns="0" bIns="0">
            <a:spAutoFit/>
          </a:bodyPr>
          <a:lstStyle/>
          <a:p>
            <a:pPr marL="342900" marR="0" lvl="0" indent="-342900" algn="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400" b="0" i="0" u="none" strike="noStrike" kern="1200" cap="none" spc="300" normalizeH="0" baseline="0" noProof="0" dirty="0">
                <a:ln>
                  <a:noFill/>
                </a:ln>
                <a:solidFill>
                  <a:srgbClr val="000000">
                    <a:lumMod val="85000"/>
                    <a:lumOff val="15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蓝牙串口控制小车底盘实战（读写串口）</a:t>
            </a:r>
          </a:p>
        </p:txBody>
      </p:sp>
      <p:cxnSp>
        <p:nvCxnSpPr>
          <p:cNvPr id="28" name="iSHEJI-7">
            <a:extLst>
              <a:ext uri="{FF2B5EF4-FFF2-40B4-BE49-F238E27FC236}">
                <a16:creationId xmlns:a16="http://schemas.microsoft.com/office/drawing/2014/main" id="{3B63C4E6-4A38-41B6-BAEA-1EEBF7CF4715}"/>
              </a:ext>
            </a:extLst>
          </p:cNvPr>
          <p:cNvCxnSpPr>
            <a:cxnSpLocks/>
          </p:cNvCxnSpPr>
          <p:nvPr/>
        </p:nvCxnSpPr>
        <p:spPr>
          <a:xfrm flipH="1">
            <a:off x="4172437" y="3443100"/>
            <a:ext cx="68673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iSHEJI-8">
            <a:extLst>
              <a:ext uri="{FF2B5EF4-FFF2-40B4-BE49-F238E27FC236}">
                <a16:creationId xmlns:a16="http://schemas.microsoft.com/office/drawing/2014/main" id="{2A5B8F74-B195-42CB-BB95-5EE8FDB9DF7D}"/>
              </a:ext>
            </a:extLst>
          </p:cNvPr>
          <p:cNvCxnSpPr>
            <a:cxnSpLocks/>
          </p:cNvCxnSpPr>
          <p:nvPr/>
        </p:nvCxnSpPr>
        <p:spPr>
          <a:xfrm flipH="1">
            <a:off x="5038725" y="3443100"/>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gaoding-4">
            <a:extLst>
              <a:ext uri="{FF2B5EF4-FFF2-40B4-BE49-F238E27FC236}">
                <a16:creationId xmlns:a16="http://schemas.microsoft.com/office/drawing/2014/main" id="{168B6374-F7C4-47C8-81F5-48EB90F69736}"/>
              </a:ext>
            </a:extLst>
          </p:cNvPr>
          <p:cNvSpPr/>
          <p:nvPr/>
        </p:nvSpPr>
        <p:spPr>
          <a:xfrm rot="19811447">
            <a:off x="-291454" y="3195952"/>
            <a:ext cx="856934" cy="856934"/>
          </a:xfrm>
          <a:prstGeom prst="roundRect">
            <a:avLst>
              <a:gd name="adj" fmla="val 29561"/>
            </a:avLst>
          </a:prstGeom>
          <a:solidFill>
            <a:schemeClr val="accent2"/>
          </a:solidFill>
          <a:ln w="12700" cap="flat" cmpd="sng" algn="ctr">
            <a:noFill/>
            <a:prstDash val="solid"/>
            <a:miter lim="800000"/>
          </a:ln>
          <a:effectLst>
            <a:softEdge rad="2540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5" name="gaoding-4">
            <a:extLst>
              <a:ext uri="{FF2B5EF4-FFF2-40B4-BE49-F238E27FC236}">
                <a16:creationId xmlns:a16="http://schemas.microsoft.com/office/drawing/2014/main" id="{1166231A-3542-4BF8-BD0F-7788DFC46273}"/>
              </a:ext>
            </a:extLst>
          </p:cNvPr>
          <p:cNvSpPr/>
          <p:nvPr/>
        </p:nvSpPr>
        <p:spPr>
          <a:xfrm rot="21113512">
            <a:off x="4102391" y="2854189"/>
            <a:ext cx="140094" cy="140094"/>
          </a:xfrm>
          <a:prstGeom prst="roundRect">
            <a:avLst>
              <a:gd name="adj" fmla="val 29561"/>
            </a:avLst>
          </a:prstGeom>
          <a:solidFill>
            <a:schemeClr val="accent3"/>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7" name="gaoding-4">
            <a:extLst>
              <a:ext uri="{FF2B5EF4-FFF2-40B4-BE49-F238E27FC236}">
                <a16:creationId xmlns:a16="http://schemas.microsoft.com/office/drawing/2014/main" id="{5AF0175E-595E-43E4-A093-53249A3558F1}"/>
              </a:ext>
            </a:extLst>
          </p:cNvPr>
          <p:cNvSpPr/>
          <p:nvPr/>
        </p:nvSpPr>
        <p:spPr>
          <a:xfrm rot="21104609">
            <a:off x="1977588" y="981665"/>
            <a:ext cx="405556" cy="405556"/>
          </a:xfrm>
          <a:prstGeom prst="roundRect">
            <a:avLst>
              <a:gd name="adj" fmla="val 29561"/>
            </a:avLst>
          </a:prstGeom>
          <a:solidFill>
            <a:schemeClr val="accent5"/>
          </a:solidFill>
          <a:ln w="12700" cap="flat" cmpd="sng" algn="ctr">
            <a:noFill/>
            <a:prstDash val="solid"/>
            <a:miter lim="800000"/>
          </a:ln>
          <a:effectLst>
            <a:softEdge rad="889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Tree>
    <p:custDataLst>
      <p:tags r:id="rId1"/>
    </p:custDataLst>
    <p:extLst>
      <p:ext uri="{BB962C8B-B14F-4D97-AF65-F5344CB8AC3E}">
        <p14:creationId xmlns:p14="http://schemas.microsoft.com/office/powerpoint/2010/main" val="7931825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2.3</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蓝牙硬件连接</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F58A4702-3840-29A6-DA78-296F812645D2}"/>
              </a:ext>
            </a:extLst>
          </p:cNvPr>
          <p:cNvSpPr txBox="1"/>
          <p:nvPr/>
        </p:nvSpPr>
        <p:spPr>
          <a:xfrm>
            <a:off x="801189" y="1846217"/>
            <a:ext cx="8273142" cy="923330"/>
          </a:xfrm>
          <a:prstGeom prst="rect">
            <a:avLst/>
          </a:prstGeom>
          <a:noFill/>
        </p:spPr>
        <p:txBody>
          <a:bodyPr wrap="square" rtlCol="0">
            <a:spAutoFit/>
          </a:bodyPr>
          <a:lstStyle/>
          <a:p>
            <a:r>
              <a:rPr lang="zh-CN" altLang="en-US" dirty="0"/>
              <a:t>将</a:t>
            </a:r>
            <a:r>
              <a:rPr lang="en-US" altLang="zh-CN" dirty="0"/>
              <a:t>HC-08</a:t>
            </a:r>
            <a:r>
              <a:rPr lang="zh-CN" altLang="en-US" dirty="0"/>
              <a:t>蓝牙模组，蓝牙检测序号 ：</a:t>
            </a:r>
            <a:r>
              <a:rPr lang="en-US" altLang="zh-CN" dirty="0"/>
              <a:t>BLE-S1</a:t>
            </a:r>
          </a:p>
          <a:p>
            <a:r>
              <a:rPr lang="zh-CN" altLang="en-US" dirty="0"/>
              <a:t>连接到</a:t>
            </a:r>
            <a:r>
              <a:rPr lang="en-US" altLang="zh-CN" dirty="0"/>
              <a:t>Union</a:t>
            </a:r>
            <a:r>
              <a:rPr lang="zh-CN" altLang="en-US" dirty="0"/>
              <a:t>开发板引出的</a:t>
            </a:r>
            <a:r>
              <a:rPr lang="en-US" altLang="zh-CN" dirty="0"/>
              <a:t>USB3.0</a:t>
            </a:r>
            <a:r>
              <a:rPr lang="zh-CN" altLang="en-US" dirty="0"/>
              <a:t>接口，并对其进行基础配置，如下图所示，</a:t>
            </a:r>
            <a:endParaRPr lang="en-US" altLang="zh-CN" dirty="0"/>
          </a:p>
          <a:p>
            <a:r>
              <a:rPr lang="zh-CN" altLang="en-US" dirty="0"/>
              <a:t>在手机端打开小程序</a:t>
            </a:r>
          </a:p>
        </p:txBody>
      </p:sp>
      <p:pic>
        <p:nvPicPr>
          <p:cNvPr id="6" name="图片 5">
            <a:extLst>
              <a:ext uri="{FF2B5EF4-FFF2-40B4-BE49-F238E27FC236}">
                <a16:creationId xmlns:a16="http://schemas.microsoft.com/office/drawing/2014/main" id="{2DA92F97-BA69-46A1-8872-C01AA31AC6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1189" y="2899954"/>
            <a:ext cx="1655717" cy="3679371"/>
          </a:xfrm>
          <a:prstGeom prst="rect">
            <a:avLst/>
          </a:prstGeom>
        </p:spPr>
      </p:pic>
      <p:pic>
        <p:nvPicPr>
          <p:cNvPr id="8" name="图片 7">
            <a:extLst>
              <a:ext uri="{FF2B5EF4-FFF2-40B4-BE49-F238E27FC236}">
                <a16:creationId xmlns:a16="http://schemas.microsoft.com/office/drawing/2014/main" id="{753C948F-7EA3-AEA9-90B6-6138F603904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66621" y="3056708"/>
            <a:ext cx="1334371" cy="2965268"/>
          </a:xfrm>
          <a:prstGeom prst="rect">
            <a:avLst/>
          </a:prstGeom>
        </p:spPr>
      </p:pic>
      <p:sp>
        <p:nvSpPr>
          <p:cNvPr id="9" name="文本框 8">
            <a:extLst>
              <a:ext uri="{FF2B5EF4-FFF2-40B4-BE49-F238E27FC236}">
                <a16:creationId xmlns:a16="http://schemas.microsoft.com/office/drawing/2014/main" id="{0F18641E-63F1-20DB-1F45-BCE5E8FE635B}"/>
              </a:ext>
            </a:extLst>
          </p:cNvPr>
          <p:cNvSpPr txBox="1"/>
          <p:nvPr/>
        </p:nvSpPr>
        <p:spPr>
          <a:xfrm>
            <a:off x="5695406" y="3429000"/>
            <a:ext cx="4693920" cy="646331"/>
          </a:xfrm>
          <a:prstGeom prst="rect">
            <a:avLst/>
          </a:prstGeom>
          <a:noFill/>
        </p:spPr>
        <p:txBody>
          <a:bodyPr wrap="square" rtlCol="0">
            <a:spAutoFit/>
          </a:bodyPr>
          <a:lstStyle/>
          <a:p>
            <a:r>
              <a:rPr lang="zh-CN" altLang="en-US" dirty="0"/>
              <a:t>前后左右分别对应的返回值是</a:t>
            </a:r>
            <a:r>
              <a:rPr lang="en-US" altLang="zh-CN" dirty="0"/>
              <a:t>f  b  l  r  </a:t>
            </a:r>
            <a:r>
              <a:rPr lang="zh-CN" altLang="en-US" dirty="0"/>
              <a:t>，均为一个字节   停止位</a:t>
            </a:r>
            <a:r>
              <a:rPr lang="en-US" altLang="zh-CN" dirty="0"/>
              <a:t>s</a:t>
            </a:r>
            <a:endParaRPr lang="zh-CN" altLang="en-US" dirty="0"/>
          </a:p>
        </p:txBody>
      </p:sp>
    </p:spTree>
    <p:custDataLst>
      <p:tags r:id="rId1"/>
    </p:custDataLst>
    <p:extLst>
      <p:ext uri="{BB962C8B-B14F-4D97-AF65-F5344CB8AC3E}">
        <p14:creationId xmlns:p14="http://schemas.microsoft.com/office/powerpoint/2010/main" val="41307821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2.3</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串口数据收取</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3" name="图片 2">
            <a:extLst>
              <a:ext uri="{FF2B5EF4-FFF2-40B4-BE49-F238E27FC236}">
                <a16:creationId xmlns:a16="http://schemas.microsoft.com/office/drawing/2014/main" id="{793865A0-C183-6EA9-4EDB-CF7C694D89EC}"/>
              </a:ext>
            </a:extLst>
          </p:cNvPr>
          <p:cNvPicPr>
            <a:picLocks noChangeAspect="1"/>
          </p:cNvPicPr>
          <p:nvPr/>
        </p:nvPicPr>
        <p:blipFill>
          <a:blip r:embed="rId5"/>
          <a:stretch>
            <a:fillRect/>
          </a:stretch>
        </p:blipFill>
        <p:spPr>
          <a:xfrm>
            <a:off x="660400" y="1337544"/>
            <a:ext cx="6353175" cy="4182911"/>
          </a:xfrm>
          <a:prstGeom prst="rect">
            <a:avLst/>
          </a:prstGeom>
        </p:spPr>
      </p:pic>
      <p:sp>
        <p:nvSpPr>
          <p:cNvPr id="5" name="文本框 4">
            <a:extLst>
              <a:ext uri="{FF2B5EF4-FFF2-40B4-BE49-F238E27FC236}">
                <a16:creationId xmlns:a16="http://schemas.microsoft.com/office/drawing/2014/main" id="{0C8D0BB7-15D3-F3D5-E152-08F1C714B973}"/>
              </a:ext>
            </a:extLst>
          </p:cNvPr>
          <p:cNvSpPr txBox="1"/>
          <p:nvPr/>
        </p:nvSpPr>
        <p:spPr>
          <a:xfrm>
            <a:off x="7471954" y="4397829"/>
            <a:ext cx="4284617" cy="369332"/>
          </a:xfrm>
          <a:prstGeom prst="rect">
            <a:avLst/>
          </a:prstGeom>
          <a:noFill/>
        </p:spPr>
        <p:txBody>
          <a:bodyPr wrap="square" rtlCol="0">
            <a:spAutoFit/>
          </a:bodyPr>
          <a:lstStyle/>
          <a:p>
            <a:r>
              <a:rPr lang="zh-CN" altLang="en-US" dirty="0"/>
              <a:t>创建蓝牙线程 </a:t>
            </a:r>
          </a:p>
        </p:txBody>
      </p:sp>
    </p:spTree>
    <p:custDataLst>
      <p:tags r:id="rId1"/>
    </p:custDataLst>
    <p:extLst>
      <p:ext uri="{BB962C8B-B14F-4D97-AF65-F5344CB8AC3E}">
        <p14:creationId xmlns:p14="http://schemas.microsoft.com/office/powerpoint/2010/main" val="10274545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2.3</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串口数据收取</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0C8D0BB7-15D3-F3D5-E152-08F1C714B973}"/>
              </a:ext>
            </a:extLst>
          </p:cNvPr>
          <p:cNvSpPr txBox="1"/>
          <p:nvPr/>
        </p:nvSpPr>
        <p:spPr>
          <a:xfrm>
            <a:off x="6696892" y="2743201"/>
            <a:ext cx="4284617" cy="646331"/>
          </a:xfrm>
          <a:prstGeom prst="rect">
            <a:avLst/>
          </a:prstGeom>
          <a:noFill/>
        </p:spPr>
        <p:txBody>
          <a:bodyPr wrap="square" rtlCol="0">
            <a:spAutoFit/>
          </a:bodyPr>
          <a:lstStyle/>
          <a:p>
            <a:r>
              <a:rPr lang="zh-CN" altLang="en-US" dirty="0"/>
              <a:t>收取蓝牙</a:t>
            </a:r>
            <a:r>
              <a:rPr lang="en-US" altLang="zh-CN" dirty="0"/>
              <a:t>1</a:t>
            </a:r>
            <a:r>
              <a:rPr lang="zh-CN" altLang="en-US" dirty="0"/>
              <a:t>位指令码数据，参考微信小程序提供的</a:t>
            </a:r>
            <a:r>
              <a:rPr lang="en-US" altLang="zh-CN" dirty="0"/>
              <a:t>API</a:t>
            </a:r>
            <a:r>
              <a:rPr lang="zh-CN" altLang="en-US" dirty="0"/>
              <a:t>接口</a:t>
            </a:r>
          </a:p>
        </p:txBody>
      </p:sp>
      <p:pic>
        <p:nvPicPr>
          <p:cNvPr id="4" name="图片 3">
            <a:extLst>
              <a:ext uri="{FF2B5EF4-FFF2-40B4-BE49-F238E27FC236}">
                <a16:creationId xmlns:a16="http://schemas.microsoft.com/office/drawing/2014/main" id="{492731A6-268B-76CF-7F72-7908AFD280F0}"/>
              </a:ext>
            </a:extLst>
          </p:cNvPr>
          <p:cNvPicPr>
            <a:picLocks noChangeAspect="1"/>
          </p:cNvPicPr>
          <p:nvPr/>
        </p:nvPicPr>
        <p:blipFill>
          <a:blip r:embed="rId5"/>
          <a:stretch>
            <a:fillRect/>
          </a:stretch>
        </p:blipFill>
        <p:spPr>
          <a:xfrm>
            <a:off x="323044" y="940265"/>
            <a:ext cx="5772956" cy="5858693"/>
          </a:xfrm>
          <a:prstGeom prst="rect">
            <a:avLst/>
          </a:prstGeom>
        </p:spPr>
      </p:pic>
    </p:spTree>
    <p:custDataLst>
      <p:tags r:id="rId1"/>
    </p:custDataLst>
    <p:extLst>
      <p:ext uri="{BB962C8B-B14F-4D97-AF65-F5344CB8AC3E}">
        <p14:creationId xmlns:p14="http://schemas.microsoft.com/office/powerpoint/2010/main" val="39788892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iSHEJI-3">
            <a:extLst>
              <a:ext uri="{FF2B5EF4-FFF2-40B4-BE49-F238E27FC236}">
                <a16:creationId xmlns:a16="http://schemas.microsoft.com/office/drawing/2014/main" id="{85A6C100-A2E6-47FC-AF0B-873370ED9F1E}"/>
              </a:ext>
            </a:extLst>
          </p:cNvPr>
          <p:cNvSpPr>
            <a:spLocks noChangeArrowheads="1"/>
          </p:cNvSpPr>
          <p:nvPr/>
        </p:nvSpPr>
        <p:spPr bwMode="auto">
          <a:xfrm>
            <a:off x="1003300" y="1108755"/>
            <a:ext cx="3169137" cy="3200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ysClr val="windowText" lastClr="000000"/>
                </a:solidFill>
                <a:latin typeface="Arial" panose="020B0604020202020204" pitchFamily="34" charset="0"/>
              </a:defRPr>
            </a:lvl1pPr>
            <a:lvl2pPr marL="457200" eaLnBrk="0" fontAlgn="base" hangingPunct="0">
              <a:spcBef>
                <a:spcPct val="0"/>
              </a:spcBef>
              <a:spcAft>
                <a:spcPct val="0"/>
              </a:spcAft>
              <a:defRPr>
                <a:solidFill>
                  <a:sysClr val="windowText" lastClr="000000"/>
                </a:solidFill>
                <a:latin typeface="Arial" panose="020B0604020202020204" pitchFamily="34" charset="0"/>
              </a:defRPr>
            </a:lvl2pPr>
            <a:lvl3pPr marL="914400" eaLnBrk="0" fontAlgn="base" hangingPunct="0">
              <a:spcBef>
                <a:spcPct val="0"/>
              </a:spcBef>
              <a:spcAft>
                <a:spcPct val="0"/>
              </a:spcAft>
              <a:defRPr>
                <a:solidFill>
                  <a:sysClr val="windowText" lastClr="000000"/>
                </a:solidFill>
                <a:latin typeface="Arial" panose="020B0604020202020204" pitchFamily="34" charset="0"/>
              </a:defRPr>
            </a:lvl3pPr>
            <a:lvl4pPr marL="1371600" eaLnBrk="0" fontAlgn="base" hangingPunct="0">
              <a:spcBef>
                <a:spcPct val="0"/>
              </a:spcBef>
              <a:spcAft>
                <a:spcPct val="0"/>
              </a:spcAft>
              <a:defRPr>
                <a:solidFill>
                  <a:sysClr val="windowText" lastClr="000000"/>
                </a:solidFill>
                <a:latin typeface="Arial" panose="020B0604020202020204" pitchFamily="34" charset="0"/>
              </a:defRPr>
            </a:lvl4pPr>
            <a:lvl5pPr marL="1828800" eaLnBrk="0" fontAlgn="base" hangingPunct="0">
              <a:spcBef>
                <a:spcPct val="0"/>
              </a:spcBef>
              <a:spcAft>
                <a:spcPct val="0"/>
              </a:spcAft>
              <a:defRPr>
                <a:solidFill>
                  <a:sysClr val="windowText" lastClr="000000"/>
                </a:solidFill>
                <a:latin typeface="Arial" panose="020B0604020202020204" pitchFamily="34" charset="0"/>
              </a:defRPr>
            </a:lvl5pPr>
            <a:lvl6pPr marL="2286000" eaLnBrk="0" fontAlgn="base" hangingPunct="0">
              <a:spcBef>
                <a:spcPct val="0"/>
              </a:spcBef>
              <a:spcAft>
                <a:spcPct val="0"/>
              </a:spcAft>
              <a:defRPr>
                <a:solidFill>
                  <a:sysClr val="windowText" lastClr="000000"/>
                </a:solidFill>
                <a:latin typeface="Arial" panose="020B0604020202020204" pitchFamily="34" charset="0"/>
              </a:defRPr>
            </a:lvl6pPr>
            <a:lvl7pPr marL="2743200" eaLnBrk="0" fontAlgn="base" hangingPunct="0">
              <a:spcBef>
                <a:spcPct val="0"/>
              </a:spcBef>
              <a:spcAft>
                <a:spcPct val="0"/>
              </a:spcAft>
              <a:defRPr>
                <a:solidFill>
                  <a:sysClr val="windowText" lastClr="000000"/>
                </a:solidFill>
                <a:latin typeface="Arial" panose="020B0604020202020204" pitchFamily="34" charset="0"/>
              </a:defRPr>
            </a:lvl7pPr>
            <a:lvl8pPr marL="3200400" eaLnBrk="0" fontAlgn="base" hangingPunct="0">
              <a:spcBef>
                <a:spcPct val="0"/>
              </a:spcBef>
              <a:spcAft>
                <a:spcPct val="0"/>
              </a:spcAft>
              <a:defRPr>
                <a:solidFill>
                  <a:sysClr val="windowText" lastClr="000000"/>
                </a:solidFill>
                <a:latin typeface="Arial" panose="020B0604020202020204" pitchFamily="34" charset="0"/>
              </a:defRPr>
            </a:lvl8pPr>
            <a:lvl9pPr marL="3657600" eaLnBrk="0" fontAlgn="base" hangingPunct="0">
              <a:spcBef>
                <a:spcPct val="0"/>
              </a:spcBef>
              <a:spcAft>
                <a:spcPct val="0"/>
              </a:spcAft>
              <a:defRPr>
                <a:solidFill>
                  <a:sysClr val="windowText" lastClr="000000"/>
                </a:solidFill>
                <a:latin typeface="Arial" panose="020B0604020202020204" pitchFamily="34" charset="0"/>
              </a:defRPr>
            </a:lvl9pPr>
          </a:lstStyle>
          <a:p>
            <a:pPr marL="0" marR="0" lvl="0" indent="0" algn="l" defTabSz="609600" rtl="0" eaLnBrk="0" fontAlgn="base" latinLnBrk="0" hangingPunct="0">
              <a:lnSpc>
                <a:spcPct val="100000"/>
              </a:lnSpc>
              <a:spcBef>
                <a:spcPct val="0"/>
              </a:spcBef>
              <a:spcAft>
                <a:spcPct val="0"/>
              </a:spcAft>
              <a:buClrTx/>
              <a:buSzTx/>
              <a:buFontTx/>
              <a:buNone/>
              <a:tabLst/>
              <a:defRPr/>
            </a:pPr>
            <a:r>
              <a:rPr kumimoji="0" lang="en-US" altLang="en-US" sz="20800" b="0" i="0" u="none" strike="noStrike" kern="1200" cap="none" spc="0" normalizeH="0" baseline="0" noProof="0" dirty="0">
                <a:ln w="19050">
                  <a:noFill/>
                </a:ln>
                <a:solidFill>
                  <a:srgbClr val="1086F4"/>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sym typeface="字魂59号-创粗黑" panose="00000500000000000000" pitchFamily="2" charset="-122"/>
              </a:rPr>
              <a:t>01</a:t>
            </a:r>
          </a:p>
        </p:txBody>
      </p:sp>
      <p:sp>
        <p:nvSpPr>
          <p:cNvPr id="26" name="iSHEJI-4">
            <a:extLst>
              <a:ext uri="{FF2B5EF4-FFF2-40B4-BE49-F238E27FC236}">
                <a16:creationId xmlns:a16="http://schemas.microsoft.com/office/drawing/2014/main" id="{48B20537-26C9-4FD9-A29F-FF200FBCAC2E}"/>
              </a:ext>
            </a:extLst>
          </p:cNvPr>
          <p:cNvSpPr txBox="1"/>
          <p:nvPr/>
        </p:nvSpPr>
        <p:spPr>
          <a:xfrm>
            <a:off x="3364295" y="3971077"/>
            <a:ext cx="8154605" cy="677108"/>
          </a:xfrm>
          <a:prstGeom prst="rect">
            <a:avLst/>
          </a:prstGeom>
          <a:no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4400" b="0" i="0" u="none" strike="noStrike" kern="1200" cap="none" spc="0" normalizeH="0" baseline="0" noProof="0" dirty="0">
                <a:ln>
                  <a:noFill/>
                </a:ln>
                <a:solidFill>
                  <a:srgbClr val="1086F4"/>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Operating system and threads</a:t>
            </a:r>
          </a:p>
        </p:txBody>
      </p:sp>
      <p:sp>
        <p:nvSpPr>
          <p:cNvPr id="27" name="iSHEJI-5">
            <a:extLst>
              <a:ext uri="{FF2B5EF4-FFF2-40B4-BE49-F238E27FC236}">
                <a16:creationId xmlns:a16="http://schemas.microsoft.com/office/drawing/2014/main" id="{3CEE8F7C-EAB6-4695-94CC-2E7C2C959BDD}"/>
              </a:ext>
            </a:extLst>
          </p:cNvPr>
          <p:cNvSpPr txBox="1"/>
          <p:nvPr/>
        </p:nvSpPr>
        <p:spPr>
          <a:xfrm>
            <a:off x="9095160" y="4704329"/>
            <a:ext cx="2423740" cy="369332"/>
          </a:xfrm>
          <a:prstGeom prst="rect">
            <a:avLst/>
          </a:prstGeom>
          <a:noFill/>
        </p:spPr>
        <p:txBody>
          <a:bodyPr wrap="none" lIns="0" tIns="0" rIns="0" bIns="0">
            <a:spAutoFit/>
          </a:bodyPr>
          <a:lstStyle/>
          <a:p>
            <a:pPr marL="342900" marR="0" lvl="0" indent="-342900" algn="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400" b="0" i="0" u="none" strike="noStrike" kern="1200" cap="none" spc="300" normalizeH="0" baseline="0" noProof="0" dirty="0">
                <a:ln>
                  <a:noFill/>
                </a:ln>
                <a:solidFill>
                  <a:srgbClr val="000000">
                    <a:lumMod val="85000"/>
                    <a:lumOff val="15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串口基础概念</a:t>
            </a:r>
          </a:p>
        </p:txBody>
      </p:sp>
      <p:cxnSp>
        <p:nvCxnSpPr>
          <p:cNvPr id="28" name="iSHEJI-7">
            <a:extLst>
              <a:ext uri="{FF2B5EF4-FFF2-40B4-BE49-F238E27FC236}">
                <a16:creationId xmlns:a16="http://schemas.microsoft.com/office/drawing/2014/main" id="{3B63C4E6-4A38-41B6-BAEA-1EEBF7CF4715}"/>
              </a:ext>
            </a:extLst>
          </p:cNvPr>
          <p:cNvCxnSpPr>
            <a:cxnSpLocks/>
          </p:cNvCxnSpPr>
          <p:nvPr/>
        </p:nvCxnSpPr>
        <p:spPr>
          <a:xfrm flipH="1">
            <a:off x="4172437" y="3443100"/>
            <a:ext cx="68673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iSHEJI-8">
            <a:extLst>
              <a:ext uri="{FF2B5EF4-FFF2-40B4-BE49-F238E27FC236}">
                <a16:creationId xmlns:a16="http://schemas.microsoft.com/office/drawing/2014/main" id="{2A5B8F74-B195-42CB-BB95-5EE8FDB9DF7D}"/>
              </a:ext>
            </a:extLst>
          </p:cNvPr>
          <p:cNvCxnSpPr>
            <a:cxnSpLocks/>
          </p:cNvCxnSpPr>
          <p:nvPr/>
        </p:nvCxnSpPr>
        <p:spPr>
          <a:xfrm flipH="1">
            <a:off x="5038725" y="3443100"/>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gaoding-4">
            <a:extLst>
              <a:ext uri="{FF2B5EF4-FFF2-40B4-BE49-F238E27FC236}">
                <a16:creationId xmlns:a16="http://schemas.microsoft.com/office/drawing/2014/main" id="{168B6374-F7C4-47C8-81F5-48EB90F69736}"/>
              </a:ext>
            </a:extLst>
          </p:cNvPr>
          <p:cNvSpPr/>
          <p:nvPr/>
        </p:nvSpPr>
        <p:spPr>
          <a:xfrm rot="19811447">
            <a:off x="-291454" y="3195952"/>
            <a:ext cx="856934" cy="856934"/>
          </a:xfrm>
          <a:prstGeom prst="roundRect">
            <a:avLst>
              <a:gd name="adj" fmla="val 29561"/>
            </a:avLst>
          </a:prstGeom>
          <a:solidFill>
            <a:schemeClr val="accent2"/>
          </a:solidFill>
          <a:ln w="12700" cap="flat" cmpd="sng" algn="ctr">
            <a:noFill/>
            <a:prstDash val="solid"/>
            <a:miter lim="800000"/>
          </a:ln>
          <a:effectLst>
            <a:softEdge rad="2540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5" name="gaoding-4">
            <a:extLst>
              <a:ext uri="{FF2B5EF4-FFF2-40B4-BE49-F238E27FC236}">
                <a16:creationId xmlns:a16="http://schemas.microsoft.com/office/drawing/2014/main" id="{1166231A-3542-4BF8-BD0F-7788DFC46273}"/>
              </a:ext>
            </a:extLst>
          </p:cNvPr>
          <p:cNvSpPr/>
          <p:nvPr/>
        </p:nvSpPr>
        <p:spPr>
          <a:xfrm rot="21113512">
            <a:off x="4102391" y="2854189"/>
            <a:ext cx="140094" cy="140094"/>
          </a:xfrm>
          <a:prstGeom prst="roundRect">
            <a:avLst>
              <a:gd name="adj" fmla="val 29561"/>
            </a:avLst>
          </a:prstGeom>
          <a:solidFill>
            <a:schemeClr val="accent3"/>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7" name="gaoding-4">
            <a:extLst>
              <a:ext uri="{FF2B5EF4-FFF2-40B4-BE49-F238E27FC236}">
                <a16:creationId xmlns:a16="http://schemas.microsoft.com/office/drawing/2014/main" id="{5AF0175E-595E-43E4-A093-53249A3558F1}"/>
              </a:ext>
            </a:extLst>
          </p:cNvPr>
          <p:cNvSpPr/>
          <p:nvPr/>
        </p:nvSpPr>
        <p:spPr>
          <a:xfrm rot="21104609">
            <a:off x="1977588" y="981665"/>
            <a:ext cx="405556" cy="405556"/>
          </a:xfrm>
          <a:prstGeom prst="roundRect">
            <a:avLst>
              <a:gd name="adj" fmla="val 29561"/>
            </a:avLst>
          </a:prstGeom>
          <a:solidFill>
            <a:schemeClr val="accent5"/>
          </a:solidFill>
          <a:ln w="12700" cap="flat" cmpd="sng" algn="ctr">
            <a:noFill/>
            <a:prstDash val="solid"/>
            <a:miter lim="800000"/>
          </a:ln>
          <a:effectLst>
            <a:softEdge rad="889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Tree>
    <p:custDataLst>
      <p:tags r:id="rId1"/>
    </p:custDataLst>
    <p:extLst>
      <p:ext uri="{BB962C8B-B14F-4D97-AF65-F5344CB8AC3E}">
        <p14:creationId xmlns:p14="http://schemas.microsoft.com/office/powerpoint/2010/main" val="29640108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2.3</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串口数据收取</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0C8D0BB7-15D3-F3D5-E152-08F1C714B973}"/>
              </a:ext>
            </a:extLst>
          </p:cNvPr>
          <p:cNvSpPr txBox="1"/>
          <p:nvPr/>
        </p:nvSpPr>
        <p:spPr>
          <a:xfrm>
            <a:off x="476000" y="5917735"/>
            <a:ext cx="4284617" cy="646331"/>
          </a:xfrm>
          <a:prstGeom prst="rect">
            <a:avLst/>
          </a:prstGeom>
          <a:noFill/>
        </p:spPr>
        <p:txBody>
          <a:bodyPr wrap="square" rtlCol="0">
            <a:spAutoFit/>
          </a:bodyPr>
          <a:lstStyle/>
          <a:p>
            <a:r>
              <a:rPr lang="zh-CN" altLang="en-US" dirty="0"/>
              <a:t>采用状态机判断当前状态并执行适当的赋值，再将结构体处理后发送。</a:t>
            </a:r>
          </a:p>
        </p:txBody>
      </p:sp>
      <p:pic>
        <p:nvPicPr>
          <p:cNvPr id="3" name="图片 2">
            <a:extLst>
              <a:ext uri="{FF2B5EF4-FFF2-40B4-BE49-F238E27FC236}">
                <a16:creationId xmlns:a16="http://schemas.microsoft.com/office/drawing/2014/main" id="{838F3021-6165-439C-200E-24D393E00139}"/>
              </a:ext>
            </a:extLst>
          </p:cNvPr>
          <p:cNvPicPr>
            <a:picLocks noChangeAspect="1"/>
          </p:cNvPicPr>
          <p:nvPr/>
        </p:nvPicPr>
        <p:blipFill>
          <a:blip r:embed="rId5"/>
          <a:stretch>
            <a:fillRect/>
          </a:stretch>
        </p:blipFill>
        <p:spPr>
          <a:xfrm>
            <a:off x="444483" y="1277839"/>
            <a:ext cx="7768238" cy="4223385"/>
          </a:xfrm>
          <a:prstGeom prst="rect">
            <a:avLst/>
          </a:prstGeom>
        </p:spPr>
      </p:pic>
    </p:spTree>
    <p:custDataLst>
      <p:tags r:id="rId1"/>
    </p:custDataLst>
    <p:extLst>
      <p:ext uri="{BB962C8B-B14F-4D97-AF65-F5344CB8AC3E}">
        <p14:creationId xmlns:p14="http://schemas.microsoft.com/office/powerpoint/2010/main" val="3950490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362494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1.1 </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串口通讯定义</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sp>
        <p:nvSpPr>
          <p:cNvPr id="13" name="iSHEJI-7">
            <a:extLst>
              <a:ext uri="{FF2B5EF4-FFF2-40B4-BE49-F238E27FC236}">
                <a16:creationId xmlns:a16="http://schemas.microsoft.com/office/drawing/2014/main" id="{5A2738EB-B9DA-4AEB-B51D-ED5520A779B6}"/>
              </a:ext>
            </a:extLst>
          </p:cNvPr>
          <p:cNvSpPr txBox="1"/>
          <p:nvPr/>
        </p:nvSpPr>
        <p:spPr>
          <a:xfrm>
            <a:off x="794655" y="2554670"/>
            <a:ext cx="7546242"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baseline="0" noProof="0" dirty="0">
                <a:ln>
                  <a:noFill/>
                </a:ln>
                <a:solidFill>
                  <a:schemeClr val="accent1"/>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串口通讯</a:t>
            </a:r>
            <a:r>
              <a:rPr kumimoji="0" lang="en-US" altLang="zh-CN" sz="1600" i="0" u="none" strike="noStrike" kern="1200" cap="none" spc="0" normalizeH="0" baseline="0" noProof="0" dirty="0">
                <a:ln>
                  <a:noFill/>
                </a:ln>
                <a:solidFill>
                  <a:schemeClr val="accent1"/>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(Serial Communication)</a:t>
            </a:r>
            <a:r>
              <a:rPr kumimoji="0" lang="zh-CN" altLang="en-US" sz="1600" i="0" u="none" strike="noStrike" kern="1200" cap="none" spc="0" normalizeH="0" baseline="0" noProof="0" dirty="0">
                <a:ln>
                  <a:noFill/>
                </a:ln>
                <a:solidFill>
                  <a:schemeClr val="accent1"/>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，是指外设和计算机间，</a:t>
            </a:r>
            <a:endParaRPr kumimoji="0" lang="en-US" altLang="zh-CN" sz="1600" i="0" u="none" strike="noStrike" kern="1200" cap="none" spc="0" normalizeH="0" baseline="0" noProof="0" dirty="0">
              <a:ln>
                <a:noFill/>
              </a:ln>
              <a:solidFill>
                <a:schemeClr val="accent1"/>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baseline="0" noProof="0" dirty="0">
                <a:ln>
                  <a:noFill/>
                </a:ln>
                <a:solidFill>
                  <a:schemeClr val="accent1"/>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通过数据信号线、地线等，按位进行传输数据的一种通讯方式。</a:t>
            </a:r>
          </a:p>
        </p:txBody>
      </p:sp>
      <p:sp>
        <p:nvSpPr>
          <p:cNvPr id="14" name="iSHEJI-8">
            <a:extLst>
              <a:ext uri="{FF2B5EF4-FFF2-40B4-BE49-F238E27FC236}">
                <a16:creationId xmlns:a16="http://schemas.microsoft.com/office/drawing/2014/main" id="{01B44E44-D4CA-43E3-953F-24144DA28CE4}"/>
              </a:ext>
            </a:extLst>
          </p:cNvPr>
          <p:cNvSpPr txBox="1"/>
          <p:nvPr/>
        </p:nvSpPr>
        <p:spPr>
          <a:xfrm>
            <a:off x="898103" y="3153814"/>
            <a:ext cx="5296135" cy="1318694"/>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50000"/>
              </a:lnSpc>
              <a:spcBef>
                <a:spcPts val="0"/>
              </a:spcBef>
              <a:spcAft>
                <a:spcPts val="500"/>
              </a:spcAft>
              <a:buClrTx/>
              <a:buSzTx/>
              <a:buFontTx/>
              <a:buNone/>
              <a:tabLst/>
              <a:defRPr/>
            </a:pPr>
            <a:r>
              <a:rPr kumimoji="0" lang="zh-CN" altLang="en-US"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串口是一种接口标准，它规定了接口的电气标准，没有规定接口插件电缆以及使用的协议。</a:t>
            </a:r>
          </a:p>
          <a:p>
            <a:pPr marL="0" marR="0" lvl="0" indent="0" defTabSz="914400" rtl="0" eaLnBrk="1" fontAlgn="auto" latinLnBrk="0" hangingPunct="1">
              <a:lnSpc>
                <a:spcPct val="150000"/>
              </a:lnSpc>
              <a:spcBef>
                <a:spcPts val="0"/>
              </a:spcBef>
              <a:spcAft>
                <a:spcPts val="500"/>
              </a:spcAft>
              <a:buClrTx/>
              <a:buSzTx/>
              <a:buFontTx/>
              <a:buNone/>
              <a:tabLst/>
              <a:defRPr/>
            </a:pPr>
            <a:r>
              <a:rPr kumimoji="0" lang="zh-CN" altLang="en-US"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串口按电气标准及协议来划分，包括</a:t>
            </a:r>
            <a:r>
              <a:rPr kumimoji="0" lang="en-US" altLang="zh-CN"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RS-232-C</a:t>
            </a:r>
            <a:r>
              <a:rPr kumimoji="0" lang="zh-CN" altLang="en-US"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a:t>
            </a:r>
            <a:r>
              <a:rPr kumimoji="0" lang="en-US" altLang="zh-CN"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RS-422</a:t>
            </a:r>
            <a:r>
              <a:rPr kumimoji="0" lang="zh-CN" altLang="en-US"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a:t>
            </a:r>
            <a:r>
              <a:rPr kumimoji="0" lang="en-US" altLang="zh-CN"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RS485</a:t>
            </a:r>
            <a:r>
              <a:rPr kumimoji="0" lang="zh-CN" altLang="en-US"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等。</a:t>
            </a:r>
          </a:p>
        </p:txBody>
      </p:sp>
      <p:sp>
        <p:nvSpPr>
          <p:cNvPr id="15" name="iSHEJI-8">
            <a:extLst>
              <a:ext uri="{FF2B5EF4-FFF2-40B4-BE49-F238E27FC236}">
                <a16:creationId xmlns:a16="http://schemas.microsoft.com/office/drawing/2014/main" id="{F8262030-9F72-4E8D-BEA6-FD04DB6E83D5}"/>
              </a:ext>
            </a:extLst>
          </p:cNvPr>
          <p:cNvSpPr txBox="1"/>
          <p:nvPr/>
        </p:nvSpPr>
        <p:spPr>
          <a:xfrm>
            <a:off x="898103" y="1843053"/>
            <a:ext cx="11293897" cy="553998"/>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800" i="0" u="none" strike="noStrike" kern="1200" cap="none" spc="0" normalizeH="0" baseline="0" noProof="0" dirty="0">
                <a:ln>
                  <a:noFill/>
                </a:ln>
                <a:solidFill>
                  <a:schemeClr val="bg1">
                    <a:lumMod val="65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A completely computer system</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800" i="0" u="none" strike="noStrike" kern="1200" cap="none" spc="0" normalizeH="0" baseline="0" noProof="0" dirty="0">
                <a:ln>
                  <a:noFill/>
                </a:ln>
                <a:solidFill>
                  <a:schemeClr val="bg1">
                    <a:lumMod val="65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is composed of two parts: hardware and software</a:t>
            </a:r>
          </a:p>
        </p:txBody>
      </p:sp>
      <p:cxnSp>
        <p:nvCxnSpPr>
          <p:cNvPr id="29" name="iSHEJI-8">
            <a:extLst>
              <a:ext uri="{FF2B5EF4-FFF2-40B4-BE49-F238E27FC236}">
                <a16:creationId xmlns:a16="http://schemas.microsoft.com/office/drawing/2014/main" id="{4F85F870-E856-7B41-CC5F-C58E6B2E3CCC}"/>
              </a:ext>
            </a:extLst>
          </p:cNvPr>
          <p:cNvCxnSpPr>
            <a:cxnSpLocks/>
          </p:cNvCxnSpPr>
          <p:nvPr/>
        </p:nvCxnSpPr>
        <p:spPr>
          <a:xfrm flipH="1">
            <a:off x="190033"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26" name="Picture 2" descr="图片">
            <a:extLst>
              <a:ext uri="{FF2B5EF4-FFF2-40B4-BE49-F238E27FC236}">
                <a16:creationId xmlns:a16="http://schemas.microsoft.com/office/drawing/2014/main" id="{DD388420-AFE8-89FD-4280-42AE83265A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8336" y="-202239"/>
            <a:ext cx="7262477" cy="726247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336940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串口通讯的分类</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30AD2BFB-88C8-15A0-BF89-A74B5BE71DEE}"/>
              </a:ext>
            </a:extLst>
          </p:cNvPr>
          <p:cNvSpPr txBox="1"/>
          <p:nvPr/>
        </p:nvSpPr>
        <p:spPr>
          <a:xfrm>
            <a:off x="572503" y="1560217"/>
            <a:ext cx="6160168" cy="369332"/>
          </a:xfrm>
          <a:prstGeom prst="rect">
            <a:avLst/>
          </a:prstGeom>
          <a:noFill/>
        </p:spPr>
        <p:txBody>
          <a:bodyPr wrap="square">
            <a:spAutoFit/>
          </a:bodyPr>
          <a:lstStyle/>
          <a:p>
            <a:r>
              <a:rPr lang="zh-CN" altLang="en-US" dirty="0"/>
              <a:t>按照数据传输方向</a:t>
            </a:r>
          </a:p>
        </p:txBody>
      </p:sp>
      <p:pic>
        <p:nvPicPr>
          <p:cNvPr id="15" name="图片 14">
            <a:extLst>
              <a:ext uri="{FF2B5EF4-FFF2-40B4-BE49-F238E27FC236}">
                <a16:creationId xmlns:a16="http://schemas.microsoft.com/office/drawing/2014/main" id="{D976D988-3258-B98A-D77F-849C69C7827A}"/>
              </a:ext>
            </a:extLst>
          </p:cNvPr>
          <p:cNvPicPr>
            <a:picLocks noChangeAspect="1"/>
          </p:cNvPicPr>
          <p:nvPr/>
        </p:nvPicPr>
        <p:blipFill rotWithShape="1">
          <a:blip r:embed="rId5"/>
          <a:srcRect b="10743"/>
          <a:stretch/>
        </p:blipFill>
        <p:spPr>
          <a:xfrm>
            <a:off x="927986" y="2260383"/>
            <a:ext cx="4714875" cy="3409215"/>
          </a:xfrm>
          <a:prstGeom prst="rect">
            <a:avLst/>
          </a:prstGeom>
        </p:spPr>
      </p:pic>
      <p:sp>
        <p:nvSpPr>
          <p:cNvPr id="18" name="文本框 17">
            <a:extLst>
              <a:ext uri="{FF2B5EF4-FFF2-40B4-BE49-F238E27FC236}">
                <a16:creationId xmlns:a16="http://schemas.microsoft.com/office/drawing/2014/main" id="{00018FFD-8E08-D78E-F59C-3B45B228D6A0}"/>
              </a:ext>
            </a:extLst>
          </p:cNvPr>
          <p:cNvSpPr txBox="1"/>
          <p:nvPr/>
        </p:nvSpPr>
        <p:spPr>
          <a:xfrm>
            <a:off x="5883564" y="2413337"/>
            <a:ext cx="6160168" cy="2031325"/>
          </a:xfrm>
          <a:prstGeom prst="rect">
            <a:avLst/>
          </a:prstGeom>
          <a:noFill/>
        </p:spPr>
        <p:txBody>
          <a:bodyPr wrap="square">
            <a:spAutoFit/>
          </a:bodyPr>
          <a:lstStyle/>
          <a:p>
            <a:r>
              <a:rPr lang="zh-CN" altLang="en-US" dirty="0"/>
              <a:t> 按照数据传输的方向可以划分为 单工，半双工和全双工。单工通信允许数据在同一方向上进行传输，半双工则允许数据双向传输但是在同一时刻仅允许一个方向的数据传输吗，不需要独立的接收端和放松端，两者可以合并使用相同端口。全双工通信则包含两个方向上的同时传输，全双工通信是两个半双工的通信方式的拼接，从而完成的独立接收端和发送端。</a:t>
            </a:r>
          </a:p>
        </p:txBody>
      </p:sp>
    </p:spTree>
    <p:custDataLst>
      <p:tags r:id="rId1"/>
    </p:custDataLst>
    <p:extLst>
      <p:ext uri="{BB962C8B-B14F-4D97-AF65-F5344CB8AC3E}">
        <p14:creationId xmlns:p14="http://schemas.microsoft.com/office/powerpoint/2010/main" val="2787458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串口通讯的分类</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30AD2BFB-88C8-15A0-BF89-A74B5BE71DEE}"/>
              </a:ext>
            </a:extLst>
          </p:cNvPr>
          <p:cNvSpPr txBox="1"/>
          <p:nvPr/>
        </p:nvSpPr>
        <p:spPr>
          <a:xfrm>
            <a:off x="572503" y="1560217"/>
            <a:ext cx="6160168" cy="369332"/>
          </a:xfrm>
          <a:prstGeom prst="rect">
            <a:avLst/>
          </a:prstGeom>
          <a:noFill/>
        </p:spPr>
        <p:txBody>
          <a:bodyPr wrap="square">
            <a:spAutoFit/>
          </a:bodyPr>
          <a:lstStyle/>
          <a:p>
            <a:r>
              <a:rPr lang="zh-CN" altLang="en-US" dirty="0"/>
              <a:t>按照通信方式</a:t>
            </a:r>
          </a:p>
        </p:txBody>
      </p:sp>
      <p:sp>
        <p:nvSpPr>
          <p:cNvPr id="3" name="文本框 2">
            <a:extLst>
              <a:ext uri="{FF2B5EF4-FFF2-40B4-BE49-F238E27FC236}">
                <a16:creationId xmlns:a16="http://schemas.microsoft.com/office/drawing/2014/main" id="{26F9DE9A-F2FB-3119-1AB7-72B8226F49D1}"/>
              </a:ext>
            </a:extLst>
          </p:cNvPr>
          <p:cNvSpPr txBox="1"/>
          <p:nvPr/>
        </p:nvSpPr>
        <p:spPr>
          <a:xfrm>
            <a:off x="572503" y="2130078"/>
            <a:ext cx="6160168" cy="646331"/>
          </a:xfrm>
          <a:prstGeom prst="rect">
            <a:avLst/>
          </a:prstGeom>
          <a:noFill/>
        </p:spPr>
        <p:txBody>
          <a:bodyPr wrap="square">
            <a:spAutoFit/>
          </a:bodyPr>
          <a:lstStyle/>
          <a:p>
            <a:r>
              <a:rPr lang="zh-CN" altLang="en-US" dirty="0"/>
              <a:t>而按照通信方式的不同，可以划分为同步通信和异步通信两种</a:t>
            </a:r>
          </a:p>
        </p:txBody>
      </p:sp>
      <p:sp>
        <p:nvSpPr>
          <p:cNvPr id="7" name="文本框 6">
            <a:extLst>
              <a:ext uri="{FF2B5EF4-FFF2-40B4-BE49-F238E27FC236}">
                <a16:creationId xmlns:a16="http://schemas.microsoft.com/office/drawing/2014/main" id="{78FF01F9-B0E4-0C92-BA92-785B001DDCFA}"/>
              </a:ext>
            </a:extLst>
          </p:cNvPr>
          <p:cNvSpPr txBox="1"/>
          <p:nvPr/>
        </p:nvSpPr>
        <p:spPr>
          <a:xfrm>
            <a:off x="572503" y="2967335"/>
            <a:ext cx="6159500" cy="923330"/>
          </a:xfrm>
          <a:prstGeom prst="rect">
            <a:avLst/>
          </a:prstGeom>
          <a:noFill/>
        </p:spPr>
        <p:txBody>
          <a:bodyPr wrap="square">
            <a:spAutoFit/>
          </a:bodyPr>
          <a:lstStyle/>
          <a:p>
            <a:r>
              <a:rPr lang="zh-CN" altLang="en-US" dirty="0"/>
              <a:t> 在同步通讯中，收发设备的上方会使用一根信号线传输信号，在时钟信号的驱动下双方进行数据的同步，通常会在收发两端规定在时钟信号的上升沿和下降沿对数据线进行采样</a:t>
            </a:r>
          </a:p>
        </p:txBody>
      </p:sp>
      <p:sp>
        <p:nvSpPr>
          <p:cNvPr id="10" name="文本框 9">
            <a:extLst>
              <a:ext uri="{FF2B5EF4-FFF2-40B4-BE49-F238E27FC236}">
                <a16:creationId xmlns:a16="http://schemas.microsoft.com/office/drawing/2014/main" id="{37896067-867B-95BA-EC5E-8A2417A11E2F}"/>
              </a:ext>
            </a:extLst>
          </p:cNvPr>
          <p:cNvSpPr txBox="1"/>
          <p:nvPr/>
        </p:nvSpPr>
        <p:spPr>
          <a:xfrm>
            <a:off x="572503" y="4191970"/>
            <a:ext cx="6159500" cy="1200329"/>
          </a:xfrm>
          <a:prstGeom prst="rect">
            <a:avLst/>
          </a:prstGeom>
          <a:noFill/>
        </p:spPr>
        <p:txBody>
          <a:bodyPr wrap="square">
            <a:spAutoFit/>
          </a:bodyPr>
          <a:lstStyle/>
          <a:p>
            <a:r>
              <a:rPr lang="zh-CN" altLang="en-US" dirty="0"/>
              <a:t>在异步通讯中，不适用时钟信号进行数据同步，直接在数据信号中穿插一些用于数据同步的信号位，或通过指定数据协议进行数据打包，以数据帧的方式传输数据，通讯中需要约束传输速率波特率，常见波特率有 4800 9600 115200等。</a:t>
            </a:r>
          </a:p>
        </p:txBody>
      </p:sp>
    </p:spTree>
    <p:custDataLst>
      <p:tags r:id="rId1"/>
    </p:custDataLst>
    <p:extLst>
      <p:ext uri="{BB962C8B-B14F-4D97-AF65-F5344CB8AC3E}">
        <p14:creationId xmlns:p14="http://schemas.microsoft.com/office/powerpoint/2010/main" val="3391397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串口接口分类</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30AD2BFB-88C8-15A0-BF89-A74B5BE71DEE}"/>
              </a:ext>
            </a:extLst>
          </p:cNvPr>
          <p:cNvSpPr txBox="1"/>
          <p:nvPr/>
        </p:nvSpPr>
        <p:spPr>
          <a:xfrm>
            <a:off x="572503" y="1560217"/>
            <a:ext cx="6160168" cy="369332"/>
          </a:xfrm>
          <a:prstGeom prst="rect">
            <a:avLst/>
          </a:prstGeom>
          <a:noFill/>
        </p:spPr>
        <p:txBody>
          <a:bodyPr wrap="square">
            <a:spAutoFit/>
          </a:bodyPr>
          <a:lstStyle/>
          <a:p>
            <a:r>
              <a:rPr lang="en-US" altLang="zh-CN" dirty="0"/>
              <a:t>TTL</a:t>
            </a:r>
            <a:r>
              <a:rPr lang="zh-CN" altLang="en-US" dirty="0"/>
              <a:t>电平</a:t>
            </a:r>
          </a:p>
        </p:txBody>
      </p:sp>
      <p:pic>
        <p:nvPicPr>
          <p:cNvPr id="4" name="图片 3">
            <a:extLst>
              <a:ext uri="{FF2B5EF4-FFF2-40B4-BE49-F238E27FC236}">
                <a16:creationId xmlns:a16="http://schemas.microsoft.com/office/drawing/2014/main" id="{4D9AB1B6-E7E2-4F3D-8D61-C70198147277}"/>
              </a:ext>
            </a:extLst>
          </p:cNvPr>
          <p:cNvPicPr>
            <a:picLocks noChangeAspect="1"/>
          </p:cNvPicPr>
          <p:nvPr/>
        </p:nvPicPr>
        <p:blipFill>
          <a:blip r:embed="rId5"/>
          <a:stretch>
            <a:fillRect/>
          </a:stretch>
        </p:blipFill>
        <p:spPr>
          <a:xfrm>
            <a:off x="914401" y="2546765"/>
            <a:ext cx="3330046" cy="1564835"/>
          </a:xfrm>
          <a:prstGeom prst="rect">
            <a:avLst/>
          </a:prstGeom>
        </p:spPr>
      </p:pic>
      <p:cxnSp>
        <p:nvCxnSpPr>
          <p:cNvPr id="6" name="直接连接符 5">
            <a:extLst>
              <a:ext uri="{FF2B5EF4-FFF2-40B4-BE49-F238E27FC236}">
                <a16:creationId xmlns:a16="http://schemas.microsoft.com/office/drawing/2014/main" id="{D798B007-CAB2-99C8-6EE3-B4ACAF8D9C91}"/>
              </a:ext>
            </a:extLst>
          </p:cNvPr>
          <p:cNvCxnSpPr>
            <a:cxnSpLocks/>
          </p:cNvCxnSpPr>
          <p:nvPr/>
        </p:nvCxnSpPr>
        <p:spPr>
          <a:xfrm>
            <a:off x="978205" y="4111600"/>
            <a:ext cx="103686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9CC86450-8263-6124-4A4B-8F491F74C367}"/>
              </a:ext>
            </a:extLst>
          </p:cNvPr>
          <p:cNvCxnSpPr>
            <a:cxnSpLocks/>
          </p:cNvCxnSpPr>
          <p:nvPr/>
        </p:nvCxnSpPr>
        <p:spPr>
          <a:xfrm>
            <a:off x="3166904" y="4111600"/>
            <a:ext cx="9986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3CAD97AA-B79E-5476-53AA-975DF97338E3}"/>
              </a:ext>
            </a:extLst>
          </p:cNvPr>
          <p:cNvSpPr txBox="1"/>
          <p:nvPr/>
        </p:nvSpPr>
        <p:spPr>
          <a:xfrm>
            <a:off x="288459" y="4569262"/>
            <a:ext cx="6156324" cy="2031325"/>
          </a:xfrm>
          <a:prstGeom prst="rect">
            <a:avLst/>
          </a:prstGeom>
          <a:noFill/>
        </p:spPr>
        <p:txBody>
          <a:bodyPr wrap="square">
            <a:spAutoFit/>
          </a:bodyPr>
          <a:lstStyle/>
          <a:p>
            <a:r>
              <a:rPr lang="zh-CN" altLang="en-US" dirty="0"/>
              <a:t>UART连接方式</a:t>
            </a:r>
          </a:p>
          <a:p>
            <a:endParaRPr lang="zh-CN" altLang="en-US" dirty="0"/>
          </a:p>
          <a:p>
            <a:r>
              <a:rPr lang="zh-CN" altLang="en-US" dirty="0"/>
              <a:t>存在两个引脚：</a:t>
            </a:r>
          </a:p>
          <a:p>
            <a:endParaRPr lang="zh-CN" altLang="en-US" dirty="0"/>
          </a:p>
          <a:p>
            <a:r>
              <a:rPr lang="zh-CN" altLang="en-US" dirty="0"/>
              <a:t>RX接收引脚</a:t>
            </a:r>
          </a:p>
          <a:p>
            <a:endParaRPr lang="zh-CN" altLang="en-US" dirty="0"/>
          </a:p>
          <a:p>
            <a:r>
              <a:rPr lang="zh-CN" altLang="en-US" dirty="0"/>
              <a:t>TX发送引脚</a:t>
            </a:r>
          </a:p>
        </p:txBody>
      </p:sp>
      <p:sp>
        <p:nvSpPr>
          <p:cNvPr id="22" name="文本框 21">
            <a:extLst>
              <a:ext uri="{FF2B5EF4-FFF2-40B4-BE49-F238E27FC236}">
                <a16:creationId xmlns:a16="http://schemas.microsoft.com/office/drawing/2014/main" id="{6BE36D07-A233-6BDF-0650-7B700BDBB6A2}"/>
              </a:ext>
            </a:extLst>
          </p:cNvPr>
          <p:cNvSpPr txBox="1"/>
          <p:nvPr/>
        </p:nvSpPr>
        <p:spPr>
          <a:xfrm>
            <a:off x="4869393" y="1271654"/>
            <a:ext cx="6156324" cy="5632311"/>
          </a:xfrm>
          <a:prstGeom prst="rect">
            <a:avLst/>
          </a:prstGeom>
          <a:noFill/>
        </p:spPr>
        <p:txBody>
          <a:bodyPr wrap="square">
            <a:spAutoFit/>
          </a:bodyPr>
          <a:lstStyle/>
          <a:p>
            <a:r>
              <a:rPr lang="zh-CN" altLang="en-US" dirty="0"/>
              <a:t>  在嵌入式开发领域通常描述串口按照电平标准划分</a:t>
            </a:r>
            <a:endParaRPr lang="en-US" altLang="zh-CN" dirty="0"/>
          </a:p>
          <a:p>
            <a:r>
              <a:rPr lang="zh-CN" altLang="en-US" dirty="0"/>
              <a:t>由USB设备，RS485，RS-422,D-USB接口为主流的</a:t>
            </a:r>
            <a:endParaRPr lang="en-US" altLang="zh-CN" dirty="0"/>
          </a:p>
          <a:p>
            <a:r>
              <a:rPr lang="zh-CN" altLang="en-US" dirty="0"/>
              <a:t>差分电平信号。</a:t>
            </a:r>
            <a:endParaRPr lang="en-US" altLang="zh-CN" dirty="0"/>
          </a:p>
          <a:p>
            <a:r>
              <a:rPr lang="en-US" altLang="zh-CN" dirty="0"/>
              <a:t>  </a:t>
            </a:r>
            <a:r>
              <a:rPr lang="zh-CN" altLang="en-US" dirty="0"/>
              <a:t>双端电平信号包括LVDS，LVPECL等。</a:t>
            </a:r>
            <a:endParaRPr lang="en-US" altLang="zh-CN" dirty="0"/>
          </a:p>
          <a:p>
            <a:r>
              <a:rPr lang="zh-CN" altLang="en-US" dirty="0"/>
              <a:t>另外一类是单片机上使用为主的单端信号，</a:t>
            </a:r>
            <a:endParaRPr lang="en-US" altLang="zh-CN" dirty="0"/>
          </a:p>
          <a:p>
            <a:r>
              <a:rPr lang="zh-CN" altLang="en-US" dirty="0"/>
              <a:t>其传输电平标准为TTL，RS-232，CMOS等。</a:t>
            </a:r>
            <a:endParaRPr lang="en-US" altLang="zh-CN" dirty="0"/>
          </a:p>
          <a:p>
            <a:r>
              <a:rPr lang="zh-CN" altLang="en-US" dirty="0"/>
              <a:t>普通单端信号无法连接差分信号，</a:t>
            </a:r>
            <a:endParaRPr lang="en-US" altLang="zh-CN" dirty="0"/>
          </a:p>
          <a:p>
            <a:r>
              <a:rPr lang="zh-CN" altLang="en-US" dirty="0"/>
              <a:t>如Tx，Rx 传输的TTL电平信号无法连接LVDS信号，</a:t>
            </a:r>
            <a:endParaRPr lang="en-US" altLang="zh-CN" dirty="0"/>
          </a:p>
          <a:p>
            <a:r>
              <a:rPr lang="zh-CN" altLang="en-US" dirty="0"/>
              <a:t>在使用时需要使用到转换模块。</a:t>
            </a:r>
            <a:endParaRPr lang="en-US" altLang="zh-CN" dirty="0"/>
          </a:p>
          <a:p>
            <a:r>
              <a:rPr lang="en-US" altLang="zh-CN" dirty="0"/>
              <a:t>   </a:t>
            </a:r>
            <a:r>
              <a:rPr lang="zh-CN" altLang="en-US" dirty="0"/>
              <a:t> 单端</a:t>
            </a:r>
            <a:r>
              <a:rPr lang="en-US" altLang="zh-CN" dirty="0"/>
              <a:t>UART</a:t>
            </a:r>
            <a:r>
              <a:rPr lang="zh-CN" altLang="en-US" dirty="0"/>
              <a:t>全称 通用异步收发传输器，是一种串行异步收发协议。</a:t>
            </a:r>
            <a:r>
              <a:rPr lang="en-US" altLang="zh-CN" dirty="0"/>
              <a:t>UART</a:t>
            </a:r>
            <a:r>
              <a:rPr lang="zh-CN" altLang="en-US" dirty="0"/>
              <a:t>的工作原理是将数据的二进制格式数据帧一位一位进行传输，在</a:t>
            </a:r>
            <a:r>
              <a:rPr lang="en-US" altLang="zh-CN" dirty="0"/>
              <a:t>UART</a:t>
            </a:r>
            <a:r>
              <a:rPr lang="zh-CN" altLang="en-US" dirty="0"/>
              <a:t>中使用</a:t>
            </a:r>
            <a:r>
              <a:rPr lang="en-US" altLang="zh-CN" dirty="0"/>
              <a:t>TTL</a:t>
            </a:r>
            <a:r>
              <a:rPr lang="zh-CN" altLang="en-US" dirty="0"/>
              <a:t>电平为主，在阈值电平以上规定为高电平</a:t>
            </a:r>
            <a:r>
              <a:rPr lang="en-US" altLang="zh-CN" dirty="0"/>
              <a:t>1</a:t>
            </a:r>
            <a:r>
              <a:rPr lang="zh-CN" altLang="en-US" dirty="0"/>
              <a:t>，阈值电平以下规定为低电平</a:t>
            </a:r>
            <a:r>
              <a:rPr lang="en-US" altLang="zh-CN" dirty="0"/>
              <a:t>0.</a:t>
            </a:r>
          </a:p>
          <a:p>
            <a:r>
              <a:rPr lang="en-US" altLang="zh-CN" dirty="0"/>
              <a:t>  </a:t>
            </a:r>
            <a:r>
              <a:rPr lang="zh-CN" altLang="en-US" dirty="0"/>
              <a:t> 关于串口传输速率： </a:t>
            </a:r>
            <a:r>
              <a:rPr lang="en-US" altLang="zh-CN" dirty="0"/>
              <a:t>bps</a:t>
            </a:r>
            <a:r>
              <a:rPr lang="zh-CN" altLang="en-US" dirty="0"/>
              <a:t>就是比特每秒，</a:t>
            </a:r>
            <a:r>
              <a:rPr lang="en-US" altLang="zh-CN" dirty="0"/>
              <a:t>115200bps</a:t>
            </a:r>
            <a:r>
              <a:rPr lang="zh-CN" altLang="en-US" dirty="0"/>
              <a:t>就是每秒传输</a:t>
            </a:r>
            <a:r>
              <a:rPr lang="en-US" altLang="zh-CN" dirty="0"/>
              <a:t>115200</a:t>
            </a:r>
            <a:r>
              <a:rPr lang="zh-CN" altLang="en-US" dirty="0"/>
              <a:t>比特（</a:t>
            </a:r>
            <a:r>
              <a:rPr lang="en-US" altLang="zh-CN" dirty="0"/>
              <a:t>115200bit</a:t>
            </a:r>
            <a:r>
              <a:rPr lang="zh-CN" altLang="en-US" dirty="0"/>
              <a:t>），</a:t>
            </a:r>
            <a:r>
              <a:rPr lang="en-US" altLang="zh-CN" dirty="0"/>
              <a:t>1kb=1024bit</a:t>
            </a:r>
            <a:r>
              <a:rPr lang="zh-CN" altLang="en-US" dirty="0"/>
              <a:t>。注意，大写的</a:t>
            </a:r>
            <a:r>
              <a:rPr lang="en-US" altLang="zh-CN" dirty="0"/>
              <a:t>B</a:t>
            </a:r>
            <a:r>
              <a:rPr lang="zh-CN" altLang="en-US" dirty="0"/>
              <a:t>表示字节</a:t>
            </a:r>
            <a:r>
              <a:rPr lang="en-US" altLang="zh-CN" dirty="0"/>
              <a:t>8bit</a:t>
            </a:r>
            <a:r>
              <a:rPr lang="zh-CN" altLang="en-US" dirty="0"/>
              <a:t>。或者说</a:t>
            </a:r>
            <a:r>
              <a:rPr lang="en-US" altLang="zh-CN" dirty="0"/>
              <a:t>1B=8b.</a:t>
            </a:r>
            <a:r>
              <a:rPr lang="zh-CN" altLang="en-US" dirty="0"/>
              <a:t>所以</a:t>
            </a:r>
            <a:r>
              <a:rPr lang="en-US" altLang="zh-CN" dirty="0"/>
              <a:t>115200bps=</a:t>
            </a:r>
            <a:r>
              <a:rPr lang="zh-CN" altLang="en-US" dirty="0"/>
              <a:t>每秒</a:t>
            </a:r>
            <a:r>
              <a:rPr lang="en-US" altLang="zh-CN" dirty="0"/>
              <a:t>112.5kb=</a:t>
            </a:r>
            <a:r>
              <a:rPr lang="zh-CN" altLang="en-US" dirty="0"/>
              <a:t>每秒</a:t>
            </a:r>
            <a:r>
              <a:rPr lang="en-US" altLang="zh-CN" dirty="0"/>
              <a:t>14.0625kB</a:t>
            </a:r>
            <a:r>
              <a:rPr lang="zh-CN" altLang="en-US" dirty="0"/>
              <a:t>。</a:t>
            </a:r>
            <a:endParaRPr lang="en-US" altLang="zh-CN" dirty="0"/>
          </a:p>
          <a:p>
            <a:endParaRPr lang="en-US" altLang="zh-CN" dirty="0"/>
          </a:p>
          <a:p>
            <a:endParaRPr lang="en-US" altLang="zh-CN" dirty="0"/>
          </a:p>
          <a:p>
            <a:endParaRPr lang="zh-CN" altLang="en-US" dirty="0"/>
          </a:p>
        </p:txBody>
      </p:sp>
    </p:spTree>
    <p:custDataLst>
      <p:tags r:id="rId1"/>
    </p:custDataLst>
    <p:extLst>
      <p:ext uri="{BB962C8B-B14F-4D97-AF65-F5344CB8AC3E}">
        <p14:creationId xmlns:p14="http://schemas.microsoft.com/office/powerpoint/2010/main" val="4007227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串口接口分类</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30AD2BFB-88C8-15A0-BF89-A74B5BE71DEE}"/>
              </a:ext>
            </a:extLst>
          </p:cNvPr>
          <p:cNvSpPr txBox="1"/>
          <p:nvPr/>
        </p:nvSpPr>
        <p:spPr>
          <a:xfrm>
            <a:off x="572503" y="1560217"/>
            <a:ext cx="6160168" cy="369332"/>
          </a:xfrm>
          <a:prstGeom prst="rect">
            <a:avLst/>
          </a:prstGeom>
          <a:noFill/>
        </p:spPr>
        <p:txBody>
          <a:bodyPr wrap="square">
            <a:spAutoFit/>
          </a:bodyPr>
          <a:lstStyle/>
          <a:p>
            <a:r>
              <a:rPr lang="en-US" altLang="zh-CN" dirty="0"/>
              <a:t>USB</a:t>
            </a:r>
            <a:endParaRPr lang="zh-CN" altLang="en-US" dirty="0"/>
          </a:p>
        </p:txBody>
      </p:sp>
      <p:cxnSp>
        <p:nvCxnSpPr>
          <p:cNvPr id="6" name="直接连接符 5">
            <a:extLst>
              <a:ext uri="{FF2B5EF4-FFF2-40B4-BE49-F238E27FC236}">
                <a16:creationId xmlns:a16="http://schemas.microsoft.com/office/drawing/2014/main" id="{D798B007-CAB2-99C8-6EE3-B4ACAF8D9C91}"/>
              </a:ext>
            </a:extLst>
          </p:cNvPr>
          <p:cNvCxnSpPr>
            <a:cxnSpLocks/>
          </p:cNvCxnSpPr>
          <p:nvPr/>
        </p:nvCxnSpPr>
        <p:spPr>
          <a:xfrm>
            <a:off x="978205" y="4111600"/>
            <a:ext cx="103686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3CAD97AA-B79E-5476-53AA-975DF97338E3}"/>
              </a:ext>
            </a:extLst>
          </p:cNvPr>
          <p:cNvSpPr txBox="1"/>
          <p:nvPr/>
        </p:nvSpPr>
        <p:spPr>
          <a:xfrm>
            <a:off x="660400" y="4627088"/>
            <a:ext cx="2212286" cy="1477328"/>
          </a:xfrm>
          <a:prstGeom prst="rect">
            <a:avLst/>
          </a:prstGeom>
          <a:noFill/>
        </p:spPr>
        <p:txBody>
          <a:bodyPr wrap="square">
            <a:spAutoFit/>
          </a:bodyPr>
          <a:lstStyle/>
          <a:p>
            <a:r>
              <a:rPr lang="en-US" altLang="zh-CN" dirty="0"/>
              <a:t>USB</a:t>
            </a:r>
            <a:r>
              <a:rPr lang="zh-CN" altLang="en-US" dirty="0"/>
              <a:t>接口</a:t>
            </a:r>
            <a:endParaRPr lang="en-US" altLang="zh-CN" dirty="0"/>
          </a:p>
          <a:p>
            <a:r>
              <a:rPr lang="zh-CN" altLang="en-US" dirty="0"/>
              <a:t>红： </a:t>
            </a:r>
            <a:r>
              <a:rPr lang="en-US" altLang="zh-CN" dirty="0"/>
              <a:t>VCC</a:t>
            </a:r>
          </a:p>
          <a:p>
            <a:r>
              <a:rPr lang="zh-CN" altLang="en-US" dirty="0"/>
              <a:t>白 ： </a:t>
            </a:r>
            <a:r>
              <a:rPr lang="en-US" altLang="zh-CN" dirty="0"/>
              <a:t>D-</a:t>
            </a:r>
          </a:p>
          <a:p>
            <a:r>
              <a:rPr lang="zh-CN" altLang="en-US" dirty="0"/>
              <a:t>绿  ：</a:t>
            </a:r>
            <a:r>
              <a:rPr lang="en-US" altLang="zh-CN" dirty="0"/>
              <a:t>D+</a:t>
            </a:r>
          </a:p>
          <a:p>
            <a:r>
              <a:rPr lang="zh-CN" altLang="en-US" dirty="0"/>
              <a:t>黑 ： </a:t>
            </a:r>
            <a:r>
              <a:rPr lang="en-US" altLang="zh-CN" dirty="0"/>
              <a:t>GND</a:t>
            </a:r>
            <a:endParaRPr lang="zh-CN" altLang="en-US" dirty="0"/>
          </a:p>
        </p:txBody>
      </p:sp>
      <p:sp>
        <p:nvSpPr>
          <p:cNvPr id="22" name="文本框 21">
            <a:extLst>
              <a:ext uri="{FF2B5EF4-FFF2-40B4-BE49-F238E27FC236}">
                <a16:creationId xmlns:a16="http://schemas.microsoft.com/office/drawing/2014/main" id="{6BE36D07-A233-6BDF-0650-7B700BDBB6A2}"/>
              </a:ext>
            </a:extLst>
          </p:cNvPr>
          <p:cNvSpPr txBox="1"/>
          <p:nvPr/>
        </p:nvSpPr>
        <p:spPr>
          <a:xfrm>
            <a:off x="4869393" y="1271654"/>
            <a:ext cx="6156324" cy="1754326"/>
          </a:xfrm>
          <a:prstGeom prst="rect">
            <a:avLst/>
          </a:prstGeom>
          <a:noFill/>
        </p:spPr>
        <p:txBody>
          <a:bodyPr wrap="square">
            <a:spAutoFit/>
          </a:bodyPr>
          <a:lstStyle/>
          <a:p>
            <a:r>
              <a:rPr lang="zh-CN" altLang="en-US" dirty="0"/>
              <a:t> </a:t>
            </a:r>
            <a:r>
              <a:rPr lang="en-US" altLang="zh-CN" dirty="0"/>
              <a:t>USB</a:t>
            </a:r>
            <a:r>
              <a:rPr lang="zh-CN" altLang="en-US" dirty="0"/>
              <a:t>的电源线是</a:t>
            </a:r>
            <a:r>
              <a:rPr lang="en-US" altLang="zh-CN" dirty="0"/>
              <a:t>5V</a:t>
            </a:r>
            <a:r>
              <a:rPr lang="zh-CN" altLang="en-US" dirty="0"/>
              <a:t>，为</a:t>
            </a:r>
            <a:r>
              <a:rPr lang="en-US" altLang="zh-CN" dirty="0"/>
              <a:t>USB</a:t>
            </a:r>
            <a:r>
              <a:rPr lang="zh-CN" altLang="en-US" dirty="0"/>
              <a:t>设备提供最大</a:t>
            </a:r>
            <a:r>
              <a:rPr lang="en-US" altLang="zh-CN" dirty="0"/>
              <a:t>500mA</a:t>
            </a:r>
            <a:r>
              <a:rPr lang="zh-CN" altLang="en-US" dirty="0"/>
              <a:t>的电流，它与数据线上的电平无关，数据线是差分信号，通常</a:t>
            </a:r>
            <a:r>
              <a:rPr lang="en-US" altLang="zh-CN" dirty="0"/>
              <a:t>D+</a:t>
            </a:r>
            <a:r>
              <a:rPr lang="zh-CN" altLang="en-US" dirty="0"/>
              <a:t>和</a:t>
            </a:r>
            <a:r>
              <a:rPr lang="en-US" altLang="zh-CN" dirty="0"/>
              <a:t>D-</a:t>
            </a:r>
            <a:r>
              <a:rPr lang="zh-CN" altLang="en-US" dirty="0"/>
              <a:t>在</a:t>
            </a:r>
            <a:r>
              <a:rPr lang="en-US" altLang="zh-CN" dirty="0"/>
              <a:t>+400mV~-400mV</a:t>
            </a:r>
            <a:r>
              <a:rPr lang="zh-CN" altLang="en-US" dirty="0"/>
              <a:t>间变化</a:t>
            </a:r>
            <a:endParaRPr lang="en-US" altLang="zh-CN" dirty="0"/>
          </a:p>
          <a:p>
            <a:endParaRPr lang="en-US" altLang="zh-CN" dirty="0"/>
          </a:p>
          <a:p>
            <a:endParaRPr lang="en-US" altLang="zh-CN" dirty="0"/>
          </a:p>
          <a:p>
            <a:endParaRPr lang="zh-CN" altLang="en-US" dirty="0"/>
          </a:p>
        </p:txBody>
      </p:sp>
      <p:pic>
        <p:nvPicPr>
          <p:cNvPr id="5" name="图片 4">
            <a:extLst>
              <a:ext uri="{FF2B5EF4-FFF2-40B4-BE49-F238E27FC236}">
                <a16:creationId xmlns:a16="http://schemas.microsoft.com/office/drawing/2014/main" id="{03081D46-8E06-F835-32CE-0EE9C16C2714}"/>
              </a:ext>
            </a:extLst>
          </p:cNvPr>
          <p:cNvPicPr>
            <a:picLocks noChangeAspect="1"/>
          </p:cNvPicPr>
          <p:nvPr/>
        </p:nvPicPr>
        <p:blipFill>
          <a:blip r:embed="rId5"/>
          <a:stretch>
            <a:fillRect/>
          </a:stretch>
        </p:blipFill>
        <p:spPr>
          <a:xfrm>
            <a:off x="456950" y="2091110"/>
            <a:ext cx="3498944" cy="2249321"/>
          </a:xfrm>
          <a:prstGeom prst="rect">
            <a:avLst/>
          </a:prstGeom>
        </p:spPr>
      </p:pic>
      <p:cxnSp>
        <p:nvCxnSpPr>
          <p:cNvPr id="9" name="直接箭头连接符 8">
            <a:extLst>
              <a:ext uri="{FF2B5EF4-FFF2-40B4-BE49-F238E27FC236}">
                <a16:creationId xmlns:a16="http://schemas.microsoft.com/office/drawing/2014/main" id="{D217E609-B8F4-D3C8-BC74-FC052556CE56}"/>
              </a:ext>
            </a:extLst>
          </p:cNvPr>
          <p:cNvCxnSpPr/>
          <p:nvPr/>
        </p:nvCxnSpPr>
        <p:spPr>
          <a:xfrm>
            <a:off x="3166904" y="3623733"/>
            <a:ext cx="154146" cy="560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4ED7AF41-A080-33D5-2DD4-3F7772E1C8C6}"/>
              </a:ext>
            </a:extLst>
          </p:cNvPr>
          <p:cNvSpPr txBox="1"/>
          <p:nvPr/>
        </p:nvSpPr>
        <p:spPr>
          <a:xfrm>
            <a:off x="3080715" y="4136251"/>
            <a:ext cx="750201" cy="369332"/>
          </a:xfrm>
          <a:prstGeom prst="rect">
            <a:avLst/>
          </a:prstGeom>
          <a:noFill/>
        </p:spPr>
        <p:txBody>
          <a:bodyPr wrap="square" rtlCol="0">
            <a:spAutoFit/>
          </a:bodyPr>
          <a:lstStyle/>
          <a:p>
            <a:r>
              <a:rPr lang="zh-CN" altLang="en-US" dirty="0"/>
              <a:t>红</a:t>
            </a:r>
          </a:p>
        </p:txBody>
      </p:sp>
      <p:cxnSp>
        <p:nvCxnSpPr>
          <p:cNvPr id="13" name="直接箭头连接符 12">
            <a:extLst>
              <a:ext uri="{FF2B5EF4-FFF2-40B4-BE49-F238E27FC236}">
                <a16:creationId xmlns:a16="http://schemas.microsoft.com/office/drawing/2014/main" id="{8EDCBD32-0584-594B-751E-429E686C5D71}"/>
              </a:ext>
            </a:extLst>
          </p:cNvPr>
          <p:cNvCxnSpPr/>
          <p:nvPr/>
        </p:nvCxnSpPr>
        <p:spPr>
          <a:xfrm>
            <a:off x="3291417" y="3598333"/>
            <a:ext cx="368300" cy="553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6EB0795E-6A91-5DE6-F896-F39D6F3CFD88}"/>
              </a:ext>
            </a:extLst>
          </p:cNvPr>
          <p:cNvSpPr txBox="1"/>
          <p:nvPr/>
        </p:nvSpPr>
        <p:spPr>
          <a:xfrm>
            <a:off x="3498261" y="4102849"/>
            <a:ext cx="288682" cy="369332"/>
          </a:xfrm>
          <a:prstGeom prst="rect">
            <a:avLst/>
          </a:prstGeom>
          <a:noFill/>
        </p:spPr>
        <p:txBody>
          <a:bodyPr wrap="square" rtlCol="0">
            <a:spAutoFit/>
          </a:bodyPr>
          <a:lstStyle/>
          <a:p>
            <a:r>
              <a:rPr lang="zh-CN" altLang="en-US" dirty="0"/>
              <a:t>白</a:t>
            </a:r>
          </a:p>
        </p:txBody>
      </p:sp>
      <p:cxnSp>
        <p:nvCxnSpPr>
          <p:cNvPr id="16" name="直接箭头连接符 15">
            <a:extLst>
              <a:ext uri="{FF2B5EF4-FFF2-40B4-BE49-F238E27FC236}">
                <a16:creationId xmlns:a16="http://schemas.microsoft.com/office/drawing/2014/main" id="{E11112E4-139E-BA1F-D4C9-60223F74EE03}"/>
              </a:ext>
            </a:extLst>
          </p:cNvPr>
          <p:cNvCxnSpPr/>
          <p:nvPr/>
        </p:nvCxnSpPr>
        <p:spPr>
          <a:xfrm>
            <a:off x="3405717" y="3553883"/>
            <a:ext cx="584200" cy="5736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209DF7CF-DB31-A441-BBDE-97B156351E3D}"/>
              </a:ext>
            </a:extLst>
          </p:cNvPr>
          <p:cNvSpPr txBox="1"/>
          <p:nvPr/>
        </p:nvSpPr>
        <p:spPr>
          <a:xfrm>
            <a:off x="3924459" y="4110799"/>
            <a:ext cx="338666" cy="369332"/>
          </a:xfrm>
          <a:prstGeom prst="rect">
            <a:avLst/>
          </a:prstGeom>
          <a:noFill/>
        </p:spPr>
        <p:txBody>
          <a:bodyPr wrap="square" rtlCol="0">
            <a:spAutoFit/>
          </a:bodyPr>
          <a:lstStyle/>
          <a:p>
            <a:r>
              <a:rPr lang="zh-CN" altLang="en-US" dirty="0"/>
              <a:t>绿</a:t>
            </a:r>
          </a:p>
        </p:txBody>
      </p:sp>
      <p:cxnSp>
        <p:nvCxnSpPr>
          <p:cNvPr id="24" name="直接箭头连接符 23">
            <a:extLst>
              <a:ext uri="{FF2B5EF4-FFF2-40B4-BE49-F238E27FC236}">
                <a16:creationId xmlns:a16="http://schemas.microsoft.com/office/drawing/2014/main" id="{A9DB4C33-CD41-6D89-14F9-62A2A5DBB93E}"/>
              </a:ext>
            </a:extLst>
          </p:cNvPr>
          <p:cNvCxnSpPr/>
          <p:nvPr/>
        </p:nvCxnSpPr>
        <p:spPr>
          <a:xfrm>
            <a:off x="3503083" y="3496733"/>
            <a:ext cx="844550" cy="3513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4C757F29-F512-8CAD-9777-FA656E3D9F96}"/>
              </a:ext>
            </a:extLst>
          </p:cNvPr>
          <p:cNvSpPr txBox="1"/>
          <p:nvPr/>
        </p:nvSpPr>
        <p:spPr>
          <a:xfrm>
            <a:off x="4257520" y="3727113"/>
            <a:ext cx="499533" cy="369332"/>
          </a:xfrm>
          <a:prstGeom prst="rect">
            <a:avLst/>
          </a:prstGeom>
          <a:noFill/>
        </p:spPr>
        <p:txBody>
          <a:bodyPr wrap="square" rtlCol="0">
            <a:spAutoFit/>
          </a:bodyPr>
          <a:lstStyle/>
          <a:p>
            <a:r>
              <a:rPr lang="zh-CN" altLang="en-US" dirty="0"/>
              <a:t>黑</a:t>
            </a:r>
          </a:p>
        </p:txBody>
      </p:sp>
      <p:pic>
        <p:nvPicPr>
          <p:cNvPr id="2053" name="Picture 5">
            <a:extLst>
              <a:ext uri="{FF2B5EF4-FFF2-40B4-BE49-F238E27FC236}">
                <a16:creationId xmlns:a16="http://schemas.microsoft.com/office/drawing/2014/main" id="{E4E39487-2D8C-FE52-E906-796DAA04D08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11796"/>
          <a:stretch/>
        </p:blipFill>
        <p:spPr bwMode="auto">
          <a:xfrm>
            <a:off x="4878485" y="2218112"/>
            <a:ext cx="3654729" cy="2035975"/>
          </a:xfrm>
          <a:prstGeom prst="rect">
            <a:avLst/>
          </a:prstGeom>
          <a:noFill/>
          <a:extLst>
            <a:ext uri="{909E8E84-426E-40DD-AFC4-6F175D3DCCD1}">
              <a14:hiddenFill xmlns:a14="http://schemas.microsoft.com/office/drawing/2010/main">
                <a:solidFill>
                  <a:srgbClr val="FFFFFF"/>
                </a:solidFill>
              </a14:hiddenFill>
            </a:ext>
          </a:extLst>
        </p:spPr>
      </p:pic>
      <p:sp>
        <p:nvSpPr>
          <p:cNvPr id="28" name="文本框 27">
            <a:extLst>
              <a:ext uri="{FF2B5EF4-FFF2-40B4-BE49-F238E27FC236}">
                <a16:creationId xmlns:a16="http://schemas.microsoft.com/office/drawing/2014/main" id="{BFFCF96D-3E01-73A5-6340-A2AFD7BB7B09}"/>
              </a:ext>
            </a:extLst>
          </p:cNvPr>
          <p:cNvSpPr txBox="1"/>
          <p:nvPr/>
        </p:nvSpPr>
        <p:spPr>
          <a:xfrm>
            <a:off x="4950884" y="4569262"/>
            <a:ext cx="6159500" cy="923330"/>
          </a:xfrm>
          <a:prstGeom prst="rect">
            <a:avLst/>
          </a:prstGeom>
          <a:noFill/>
        </p:spPr>
        <p:txBody>
          <a:bodyPr wrap="square">
            <a:spAutoFit/>
          </a:bodyPr>
          <a:lstStyle/>
          <a:p>
            <a:r>
              <a:rPr lang="zh-CN" altLang="en-US" dirty="0"/>
              <a:t>在差分传输电路中，输出电平为正电压时表示逻辑“1”，输出负电压时表示逻辑“0”，而输出“0”电压是没有意义的，它既不代表“1”，也不代表“0”。</a:t>
            </a:r>
          </a:p>
        </p:txBody>
      </p:sp>
    </p:spTree>
    <p:custDataLst>
      <p:tags r:id="rId1"/>
    </p:custDataLst>
    <p:extLst>
      <p:ext uri="{BB962C8B-B14F-4D97-AF65-F5344CB8AC3E}">
        <p14:creationId xmlns:p14="http://schemas.microsoft.com/office/powerpoint/2010/main" val="1013597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串口通讯的分类</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2161F1C4-1204-E53F-86B9-D2F365987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77" y="64366"/>
            <a:ext cx="1495851" cy="14958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FCFA6F14-0282-3ED6-3CE2-576D730D4FA5}"/>
              </a:ext>
            </a:extLst>
          </p:cNvPr>
          <p:cNvPicPr>
            <a:picLocks noChangeAspect="1"/>
          </p:cNvPicPr>
          <p:nvPr/>
        </p:nvPicPr>
        <p:blipFill>
          <a:blip r:embed="rId5"/>
          <a:stretch>
            <a:fillRect/>
          </a:stretch>
        </p:blipFill>
        <p:spPr>
          <a:xfrm>
            <a:off x="625030" y="2167957"/>
            <a:ext cx="5258534" cy="4067743"/>
          </a:xfrm>
          <a:prstGeom prst="rect">
            <a:avLst/>
          </a:prstGeom>
        </p:spPr>
      </p:pic>
      <p:sp>
        <p:nvSpPr>
          <p:cNvPr id="6" name="文本框 5">
            <a:extLst>
              <a:ext uri="{FF2B5EF4-FFF2-40B4-BE49-F238E27FC236}">
                <a16:creationId xmlns:a16="http://schemas.microsoft.com/office/drawing/2014/main" id="{45FED560-53C1-8A54-76E2-4D21484CE4D5}"/>
              </a:ext>
            </a:extLst>
          </p:cNvPr>
          <p:cNvSpPr txBox="1"/>
          <p:nvPr/>
        </p:nvSpPr>
        <p:spPr>
          <a:xfrm>
            <a:off x="476000" y="1504640"/>
            <a:ext cx="6184900" cy="369332"/>
          </a:xfrm>
          <a:prstGeom prst="rect">
            <a:avLst/>
          </a:prstGeom>
          <a:noFill/>
        </p:spPr>
        <p:txBody>
          <a:bodyPr wrap="square">
            <a:spAutoFit/>
          </a:bodyPr>
          <a:lstStyle/>
          <a:p>
            <a:r>
              <a:rPr lang="zh-CN" altLang="en-US" dirty="0"/>
              <a:t>通常使用数据协议表格可以简单表示如下表</a:t>
            </a:r>
          </a:p>
        </p:txBody>
      </p:sp>
      <p:sp>
        <p:nvSpPr>
          <p:cNvPr id="9" name="文本框 8">
            <a:extLst>
              <a:ext uri="{FF2B5EF4-FFF2-40B4-BE49-F238E27FC236}">
                <a16:creationId xmlns:a16="http://schemas.microsoft.com/office/drawing/2014/main" id="{02D7839F-FEB8-B6AC-8597-45EB717EAA5C}"/>
              </a:ext>
            </a:extLst>
          </p:cNvPr>
          <p:cNvSpPr txBox="1"/>
          <p:nvPr/>
        </p:nvSpPr>
        <p:spPr>
          <a:xfrm>
            <a:off x="6209211" y="3622766"/>
            <a:ext cx="3431178" cy="923330"/>
          </a:xfrm>
          <a:prstGeom prst="rect">
            <a:avLst/>
          </a:prstGeom>
          <a:noFill/>
        </p:spPr>
        <p:txBody>
          <a:bodyPr wrap="square" rtlCol="0">
            <a:spAutoFit/>
          </a:bodyPr>
          <a:lstStyle/>
          <a:p>
            <a:r>
              <a:rPr lang="zh-CN" altLang="en-US" dirty="0"/>
              <a:t>数据位当中还可以根据需要设计用户数据协议进行更详细的数据校验和数据指令设计</a:t>
            </a:r>
          </a:p>
        </p:txBody>
      </p:sp>
    </p:spTree>
    <p:custDataLst>
      <p:tags r:id="rId1"/>
    </p:custDataLst>
    <p:extLst>
      <p:ext uri="{BB962C8B-B14F-4D97-AF65-F5344CB8AC3E}">
        <p14:creationId xmlns:p14="http://schemas.microsoft.com/office/powerpoint/2010/main" val="127148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iSHEJI-3">
            <a:extLst>
              <a:ext uri="{FF2B5EF4-FFF2-40B4-BE49-F238E27FC236}">
                <a16:creationId xmlns:a16="http://schemas.microsoft.com/office/drawing/2014/main" id="{85A6C100-A2E6-47FC-AF0B-873370ED9F1E}"/>
              </a:ext>
            </a:extLst>
          </p:cNvPr>
          <p:cNvSpPr>
            <a:spLocks noChangeArrowheads="1"/>
          </p:cNvSpPr>
          <p:nvPr/>
        </p:nvSpPr>
        <p:spPr bwMode="auto">
          <a:xfrm>
            <a:off x="1003300" y="1108755"/>
            <a:ext cx="3129062" cy="3200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ysClr val="windowText" lastClr="000000"/>
                </a:solidFill>
                <a:latin typeface="Arial" panose="020B0604020202020204" pitchFamily="34" charset="0"/>
              </a:defRPr>
            </a:lvl1pPr>
            <a:lvl2pPr marL="457200" eaLnBrk="0" fontAlgn="base" hangingPunct="0">
              <a:spcBef>
                <a:spcPct val="0"/>
              </a:spcBef>
              <a:spcAft>
                <a:spcPct val="0"/>
              </a:spcAft>
              <a:defRPr>
                <a:solidFill>
                  <a:sysClr val="windowText" lastClr="000000"/>
                </a:solidFill>
                <a:latin typeface="Arial" panose="020B0604020202020204" pitchFamily="34" charset="0"/>
              </a:defRPr>
            </a:lvl2pPr>
            <a:lvl3pPr marL="914400" eaLnBrk="0" fontAlgn="base" hangingPunct="0">
              <a:spcBef>
                <a:spcPct val="0"/>
              </a:spcBef>
              <a:spcAft>
                <a:spcPct val="0"/>
              </a:spcAft>
              <a:defRPr>
                <a:solidFill>
                  <a:sysClr val="windowText" lastClr="000000"/>
                </a:solidFill>
                <a:latin typeface="Arial" panose="020B0604020202020204" pitchFamily="34" charset="0"/>
              </a:defRPr>
            </a:lvl3pPr>
            <a:lvl4pPr marL="1371600" eaLnBrk="0" fontAlgn="base" hangingPunct="0">
              <a:spcBef>
                <a:spcPct val="0"/>
              </a:spcBef>
              <a:spcAft>
                <a:spcPct val="0"/>
              </a:spcAft>
              <a:defRPr>
                <a:solidFill>
                  <a:sysClr val="windowText" lastClr="000000"/>
                </a:solidFill>
                <a:latin typeface="Arial" panose="020B0604020202020204" pitchFamily="34" charset="0"/>
              </a:defRPr>
            </a:lvl4pPr>
            <a:lvl5pPr marL="1828800" eaLnBrk="0" fontAlgn="base" hangingPunct="0">
              <a:spcBef>
                <a:spcPct val="0"/>
              </a:spcBef>
              <a:spcAft>
                <a:spcPct val="0"/>
              </a:spcAft>
              <a:defRPr>
                <a:solidFill>
                  <a:sysClr val="windowText" lastClr="000000"/>
                </a:solidFill>
                <a:latin typeface="Arial" panose="020B0604020202020204" pitchFamily="34" charset="0"/>
              </a:defRPr>
            </a:lvl5pPr>
            <a:lvl6pPr marL="2286000" eaLnBrk="0" fontAlgn="base" hangingPunct="0">
              <a:spcBef>
                <a:spcPct val="0"/>
              </a:spcBef>
              <a:spcAft>
                <a:spcPct val="0"/>
              </a:spcAft>
              <a:defRPr>
                <a:solidFill>
                  <a:sysClr val="windowText" lastClr="000000"/>
                </a:solidFill>
                <a:latin typeface="Arial" panose="020B0604020202020204" pitchFamily="34" charset="0"/>
              </a:defRPr>
            </a:lvl6pPr>
            <a:lvl7pPr marL="2743200" eaLnBrk="0" fontAlgn="base" hangingPunct="0">
              <a:spcBef>
                <a:spcPct val="0"/>
              </a:spcBef>
              <a:spcAft>
                <a:spcPct val="0"/>
              </a:spcAft>
              <a:defRPr>
                <a:solidFill>
                  <a:sysClr val="windowText" lastClr="000000"/>
                </a:solidFill>
                <a:latin typeface="Arial" panose="020B0604020202020204" pitchFamily="34" charset="0"/>
              </a:defRPr>
            </a:lvl7pPr>
            <a:lvl8pPr marL="3200400" eaLnBrk="0" fontAlgn="base" hangingPunct="0">
              <a:spcBef>
                <a:spcPct val="0"/>
              </a:spcBef>
              <a:spcAft>
                <a:spcPct val="0"/>
              </a:spcAft>
              <a:defRPr>
                <a:solidFill>
                  <a:sysClr val="windowText" lastClr="000000"/>
                </a:solidFill>
                <a:latin typeface="Arial" panose="020B0604020202020204" pitchFamily="34" charset="0"/>
              </a:defRPr>
            </a:lvl8pPr>
            <a:lvl9pPr marL="3657600" eaLnBrk="0" fontAlgn="base" hangingPunct="0">
              <a:spcBef>
                <a:spcPct val="0"/>
              </a:spcBef>
              <a:spcAft>
                <a:spcPct val="0"/>
              </a:spcAft>
              <a:defRPr>
                <a:solidFill>
                  <a:sysClr val="windowText" lastClr="000000"/>
                </a:solidFill>
                <a:latin typeface="Arial" panose="020B0604020202020204" pitchFamily="34" charset="0"/>
              </a:defRPr>
            </a:lvl9pPr>
          </a:lstStyle>
          <a:p>
            <a:pPr marL="0" marR="0" lvl="0" indent="0" algn="l" defTabSz="609600" rtl="0" eaLnBrk="0" fontAlgn="base" latinLnBrk="0" hangingPunct="0">
              <a:lnSpc>
                <a:spcPct val="100000"/>
              </a:lnSpc>
              <a:spcBef>
                <a:spcPct val="0"/>
              </a:spcBef>
              <a:spcAft>
                <a:spcPct val="0"/>
              </a:spcAft>
              <a:buClrTx/>
              <a:buSzTx/>
              <a:buFontTx/>
              <a:buNone/>
              <a:tabLst/>
              <a:defRPr/>
            </a:pPr>
            <a:r>
              <a:rPr kumimoji="0" lang="en-US" altLang="en-US" sz="20800" b="0" i="0" u="none" strike="noStrike" kern="1200" cap="none" spc="0" normalizeH="0" baseline="0" noProof="0" dirty="0">
                <a:ln w="19050">
                  <a:noFill/>
                </a:ln>
                <a:solidFill>
                  <a:srgbClr val="1086F4"/>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sym typeface="字魂59号-创粗黑" panose="00000500000000000000" pitchFamily="2" charset="-122"/>
              </a:rPr>
              <a:t>02</a:t>
            </a:r>
          </a:p>
        </p:txBody>
      </p:sp>
      <p:sp>
        <p:nvSpPr>
          <p:cNvPr id="26" name="iSHEJI-4">
            <a:extLst>
              <a:ext uri="{FF2B5EF4-FFF2-40B4-BE49-F238E27FC236}">
                <a16:creationId xmlns:a16="http://schemas.microsoft.com/office/drawing/2014/main" id="{48B20537-26C9-4FD9-A29F-FF200FBCAC2E}"/>
              </a:ext>
            </a:extLst>
          </p:cNvPr>
          <p:cNvSpPr txBox="1"/>
          <p:nvPr/>
        </p:nvSpPr>
        <p:spPr>
          <a:xfrm>
            <a:off x="3364295" y="3971077"/>
            <a:ext cx="8154605" cy="677108"/>
          </a:xfrm>
          <a:prstGeom prst="rect">
            <a:avLst/>
          </a:prstGeom>
          <a:no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4400" b="0" i="0" u="none" strike="noStrike" kern="1200" cap="none" spc="0" normalizeH="0" baseline="0" noProof="0" dirty="0">
                <a:ln>
                  <a:noFill/>
                </a:ln>
                <a:solidFill>
                  <a:srgbClr val="1086F4"/>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Operating system and threads</a:t>
            </a:r>
          </a:p>
        </p:txBody>
      </p:sp>
      <p:sp>
        <p:nvSpPr>
          <p:cNvPr id="27" name="iSHEJI-5">
            <a:extLst>
              <a:ext uri="{FF2B5EF4-FFF2-40B4-BE49-F238E27FC236}">
                <a16:creationId xmlns:a16="http://schemas.microsoft.com/office/drawing/2014/main" id="{3CEE8F7C-EAB6-4695-94CC-2E7C2C959BDD}"/>
              </a:ext>
            </a:extLst>
          </p:cNvPr>
          <p:cNvSpPr txBox="1"/>
          <p:nvPr/>
        </p:nvSpPr>
        <p:spPr>
          <a:xfrm>
            <a:off x="7363915" y="4704329"/>
            <a:ext cx="4154985" cy="369332"/>
          </a:xfrm>
          <a:prstGeom prst="rect">
            <a:avLst/>
          </a:prstGeom>
          <a:noFill/>
        </p:spPr>
        <p:txBody>
          <a:bodyPr wrap="none" lIns="0" tIns="0" rIns="0" bIns="0">
            <a:spAutoFit/>
          </a:bodyPr>
          <a:lstStyle/>
          <a:p>
            <a:pPr marL="342900" marR="0" lvl="0" indent="-342900" algn="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400" b="0" i="0" u="none" strike="noStrike" kern="1200" cap="none" spc="300" normalizeH="0" baseline="0" noProof="0" dirty="0">
                <a:ln>
                  <a:noFill/>
                </a:ln>
                <a:solidFill>
                  <a:srgbClr val="000000">
                    <a:lumMod val="85000"/>
                    <a:lumOff val="15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串口调用实例（写串口）</a:t>
            </a:r>
          </a:p>
        </p:txBody>
      </p:sp>
      <p:cxnSp>
        <p:nvCxnSpPr>
          <p:cNvPr id="28" name="iSHEJI-7">
            <a:extLst>
              <a:ext uri="{FF2B5EF4-FFF2-40B4-BE49-F238E27FC236}">
                <a16:creationId xmlns:a16="http://schemas.microsoft.com/office/drawing/2014/main" id="{3B63C4E6-4A38-41B6-BAEA-1EEBF7CF4715}"/>
              </a:ext>
            </a:extLst>
          </p:cNvPr>
          <p:cNvCxnSpPr>
            <a:cxnSpLocks/>
          </p:cNvCxnSpPr>
          <p:nvPr/>
        </p:nvCxnSpPr>
        <p:spPr>
          <a:xfrm flipH="1">
            <a:off x="4172437" y="3443100"/>
            <a:ext cx="68673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iSHEJI-8">
            <a:extLst>
              <a:ext uri="{FF2B5EF4-FFF2-40B4-BE49-F238E27FC236}">
                <a16:creationId xmlns:a16="http://schemas.microsoft.com/office/drawing/2014/main" id="{2A5B8F74-B195-42CB-BB95-5EE8FDB9DF7D}"/>
              </a:ext>
            </a:extLst>
          </p:cNvPr>
          <p:cNvCxnSpPr>
            <a:cxnSpLocks/>
          </p:cNvCxnSpPr>
          <p:nvPr/>
        </p:nvCxnSpPr>
        <p:spPr>
          <a:xfrm flipH="1">
            <a:off x="5038725" y="3443100"/>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gaoding-4">
            <a:extLst>
              <a:ext uri="{FF2B5EF4-FFF2-40B4-BE49-F238E27FC236}">
                <a16:creationId xmlns:a16="http://schemas.microsoft.com/office/drawing/2014/main" id="{168B6374-F7C4-47C8-81F5-48EB90F69736}"/>
              </a:ext>
            </a:extLst>
          </p:cNvPr>
          <p:cNvSpPr/>
          <p:nvPr/>
        </p:nvSpPr>
        <p:spPr>
          <a:xfrm rot="19811447">
            <a:off x="-291454" y="3195952"/>
            <a:ext cx="856934" cy="856934"/>
          </a:xfrm>
          <a:prstGeom prst="roundRect">
            <a:avLst>
              <a:gd name="adj" fmla="val 29561"/>
            </a:avLst>
          </a:prstGeom>
          <a:solidFill>
            <a:schemeClr val="accent2"/>
          </a:solidFill>
          <a:ln w="12700" cap="flat" cmpd="sng" algn="ctr">
            <a:noFill/>
            <a:prstDash val="solid"/>
            <a:miter lim="800000"/>
          </a:ln>
          <a:effectLst>
            <a:softEdge rad="2540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5" name="gaoding-4">
            <a:extLst>
              <a:ext uri="{FF2B5EF4-FFF2-40B4-BE49-F238E27FC236}">
                <a16:creationId xmlns:a16="http://schemas.microsoft.com/office/drawing/2014/main" id="{1166231A-3542-4BF8-BD0F-7788DFC46273}"/>
              </a:ext>
            </a:extLst>
          </p:cNvPr>
          <p:cNvSpPr/>
          <p:nvPr/>
        </p:nvSpPr>
        <p:spPr>
          <a:xfrm rot="21113512">
            <a:off x="4102391" y="2854189"/>
            <a:ext cx="140094" cy="140094"/>
          </a:xfrm>
          <a:prstGeom prst="roundRect">
            <a:avLst>
              <a:gd name="adj" fmla="val 29561"/>
            </a:avLst>
          </a:prstGeom>
          <a:solidFill>
            <a:schemeClr val="accent3"/>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7" name="gaoding-4">
            <a:extLst>
              <a:ext uri="{FF2B5EF4-FFF2-40B4-BE49-F238E27FC236}">
                <a16:creationId xmlns:a16="http://schemas.microsoft.com/office/drawing/2014/main" id="{5AF0175E-595E-43E4-A093-53249A3558F1}"/>
              </a:ext>
            </a:extLst>
          </p:cNvPr>
          <p:cNvSpPr/>
          <p:nvPr/>
        </p:nvSpPr>
        <p:spPr>
          <a:xfrm rot="21104609">
            <a:off x="1977588" y="981665"/>
            <a:ext cx="405556" cy="405556"/>
          </a:xfrm>
          <a:prstGeom prst="roundRect">
            <a:avLst>
              <a:gd name="adj" fmla="val 29561"/>
            </a:avLst>
          </a:prstGeom>
          <a:solidFill>
            <a:schemeClr val="accent5"/>
          </a:solidFill>
          <a:ln w="12700" cap="flat" cmpd="sng" algn="ctr">
            <a:noFill/>
            <a:prstDash val="solid"/>
            <a:miter lim="800000"/>
          </a:ln>
          <a:effectLst>
            <a:softEdge rad="889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Tree>
    <p:custDataLst>
      <p:tags r:id="rId1"/>
    </p:custDataLst>
    <p:extLst>
      <p:ext uri="{BB962C8B-B14F-4D97-AF65-F5344CB8AC3E}">
        <p14:creationId xmlns:p14="http://schemas.microsoft.com/office/powerpoint/2010/main" val="279431907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0.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1.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2.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3.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4.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5.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6.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7.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8.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9.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2.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20.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3.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4.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5.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6.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7.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8.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9.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科技蓝绿色">
      <a:dk1>
        <a:srgbClr val="000000"/>
      </a:dk1>
      <a:lt1>
        <a:srgbClr val="FFFFFF"/>
      </a:lt1>
      <a:dk2>
        <a:srgbClr val="4A66AC"/>
      </a:dk2>
      <a:lt2>
        <a:srgbClr val="E0EBF6"/>
      </a:lt2>
      <a:accent1>
        <a:srgbClr val="1086F4"/>
      </a:accent1>
      <a:accent2>
        <a:srgbClr val="35C635"/>
      </a:accent2>
      <a:accent3>
        <a:srgbClr val="8693B4"/>
      </a:accent3>
      <a:accent4>
        <a:srgbClr val="F4F7FB"/>
      </a:accent4>
      <a:accent5>
        <a:srgbClr val="FFD965"/>
      </a:accent5>
      <a:accent6>
        <a:srgbClr val="3F3F3F"/>
      </a:accent6>
      <a:hlink>
        <a:srgbClr val="4472C4"/>
      </a:hlink>
      <a:folHlink>
        <a:srgbClr val="BFBFBF"/>
      </a:folHlink>
    </a:clrScheme>
    <a:fontScheme name="爱设计_标准主题字体">
      <a:majorFont>
        <a:latin typeface="OPPOSans L"/>
        <a:ea typeface="OPPOSans L"/>
        <a:cs typeface=""/>
      </a:majorFont>
      <a:minorFont>
        <a:latin typeface="OPPOSans L"/>
        <a:ea typeface="OPPOSans 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509</TotalTime>
  <Words>1380</Words>
  <Application>Microsoft Office PowerPoint</Application>
  <PresentationFormat>宽屏</PresentationFormat>
  <Paragraphs>135</Paragraphs>
  <Slides>20</Slides>
  <Notes>19</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20</vt:i4>
      </vt:variant>
    </vt:vector>
  </HeadingPairs>
  <TitlesOfParts>
    <vt:vector size="29" baseType="lpstr">
      <vt:lpstr>OPPOSans L</vt:lpstr>
      <vt:lpstr>阿里巴巴普惠体 2.0 35 Thin</vt:lpstr>
      <vt:lpstr>阿里巴巴普惠体 2.0 45 Light</vt:lpstr>
      <vt:lpstr>阿里巴巴普惠体 2.0 95 ExtraBold</vt:lpstr>
      <vt:lpstr>等线</vt:lpstr>
      <vt:lpstr>等线 Light</vt:lpstr>
      <vt:lpstr>Arial</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dylan3000dylan@gmail.com</dc:creator>
  <cp:lastModifiedBy>dylan3000dylan@gmail.com</cp:lastModifiedBy>
  <cp:revision>2</cp:revision>
  <dcterms:created xsi:type="dcterms:W3CDTF">2023-04-22T01:36:53Z</dcterms:created>
  <dcterms:modified xsi:type="dcterms:W3CDTF">2023-04-22T12:57:26Z</dcterms:modified>
</cp:coreProperties>
</file>

<file path=docProps/thumbnail.jpeg>
</file>